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8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38"/>
  </p:notesMasterIdLst>
  <p:handoutMasterIdLst>
    <p:handoutMasterId r:id="rId39"/>
  </p:handoutMasterIdLst>
  <p:sldIdLst>
    <p:sldId id="4910" r:id="rId8"/>
    <p:sldId id="4875" r:id="rId9"/>
    <p:sldId id="4893" r:id="rId10"/>
    <p:sldId id="4892" r:id="rId11"/>
    <p:sldId id="4896" r:id="rId12"/>
    <p:sldId id="4897" r:id="rId13"/>
    <p:sldId id="4895" r:id="rId14"/>
    <p:sldId id="4779" r:id="rId15"/>
    <p:sldId id="4898" r:id="rId16"/>
    <p:sldId id="4781" r:id="rId17"/>
    <p:sldId id="3804" r:id="rId18"/>
    <p:sldId id="4900" r:id="rId19"/>
    <p:sldId id="4245" r:id="rId20"/>
    <p:sldId id="4246" r:id="rId21"/>
    <p:sldId id="4247" r:id="rId22"/>
    <p:sldId id="4249" r:id="rId23"/>
    <p:sldId id="4252" r:id="rId24"/>
    <p:sldId id="4253" r:id="rId25"/>
    <p:sldId id="4254" r:id="rId26"/>
    <p:sldId id="4255" r:id="rId27"/>
    <p:sldId id="4783" r:id="rId28"/>
    <p:sldId id="3805" r:id="rId29"/>
    <p:sldId id="4784" r:id="rId30"/>
    <p:sldId id="4785" r:id="rId31"/>
    <p:sldId id="4928" r:id="rId32"/>
    <p:sldId id="4929" r:id="rId33"/>
    <p:sldId id="4930" r:id="rId34"/>
    <p:sldId id="4931" r:id="rId35"/>
    <p:sldId id="4915" r:id="rId36"/>
    <p:sldId id="4750" r:id="rId37"/>
  </p:sldIdLst>
  <p:sldSz cx="12192000" cy="6858000"/>
  <p:notesSz cx="6797675" cy="9928225"/>
  <p:embeddedFontLst>
    <p:embeddedFont>
      <p:font typeface="义启小楷书" panose="02010600030101010101" charset="-128"/>
      <p:regular r:id="rId40"/>
    </p:embeddedFont>
    <p:embeddedFont>
      <p:font typeface="Algerian" panose="04020705040A02060702" pitchFamily="82" charset="0"/>
      <p:regular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Tahoma" panose="020B0604030504040204" pitchFamily="34" charset="0"/>
      <p:regular r:id="rId46"/>
      <p:bold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  <p:embeddedFont>
      <p:font typeface="等线" panose="02010600030101010101" pitchFamily="2" charset="-122"/>
      <p:regular r:id="rId52"/>
      <p:bold r:id="rId53"/>
    </p:embeddedFont>
    <p:embeddedFont>
      <p:font typeface="黑体" panose="02010609060101010101" pitchFamily="49" charset="-122"/>
      <p:regular r:id="rId54"/>
    </p:embeddedFont>
    <p:embeddedFont>
      <p:font typeface="华文行楷" panose="02010800040101010101" pitchFamily="2" charset="-122"/>
      <p:regular r:id="rId55"/>
    </p:embeddedFont>
    <p:embeddedFont>
      <p:font typeface="华文楷体" panose="02010600040101010101" pitchFamily="2" charset="-122"/>
      <p:regular r:id="rId56"/>
    </p:embeddedFont>
    <p:embeddedFont>
      <p:font typeface="微软雅黑" panose="020B0503020204020204" pitchFamily="34" charset="-122"/>
      <p:regular r:id="rId57"/>
      <p:bold r:id="rId58"/>
    </p:embeddedFont>
    <p:embeddedFont>
      <p:font typeface="微软雅黑" panose="020B0503020204020204" pitchFamily="34" charset="-122"/>
      <p:regular r:id="rId57"/>
      <p:bold r:id="rId58"/>
    </p:embeddedFont>
  </p:embeddedFontLst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2910" userDrawn="1">
          <p15:clr>
            <a:srgbClr val="A4A3A4"/>
          </p15:clr>
        </p15:guide>
        <p15:guide id="4" pos="1912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  <p15:guide id="7" orient="horz" pos="2478" userDrawn="1">
          <p15:clr>
            <a:srgbClr val="A4A3A4"/>
          </p15:clr>
        </p15:guide>
        <p15:guide id="8" orient="horz" pos="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99FF"/>
    <a:srgbClr val="0000FF"/>
    <a:srgbClr val="66FF33"/>
    <a:srgbClr val="0099FF"/>
    <a:srgbClr val="92D050"/>
    <a:srgbClr val="C5E0B4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9" autoAdjust="0"/>
    <p:restoredTop sz="79368" autoAdjust="0"/>
  </p:normalViewPr>
  <p:slideViewPr>
    <p:cSldViewPr snapToGrid="0">
      <p:cViewPr varScale="1">
        <p:scale>
          <a:sx n="90" d="100"/>
          <a:sy n="90" d="100"/>
        </p:scale>
        <p:origin x="966" y="78"/>
      </p:cViewPr>
      <p:guideLst>
        <p:guide orient="horz" pos="2296"/>
        <p:guide pos="3863"/>
        <p:guide pos="2910"/>
        <p:guide pos="1912"/>
        <p:guide orient="horz" pos="3634"/>
        <p:guide orient="horz" pos="391"/>
        <p:guide orient="horz" pos="2478"/>
        <p:guide orient="horz" pos="5"/>
      </p:guideLst>
    </p:cSldViewPr>
  </p:slideViewPr>
  <p:notesTextViewPr>
    <p:cViewPr>
      <p:scale>
        <a:sx n="120" d="100"/>
        <a:sy n="12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1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68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多路选择器成本，译码器成本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230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单译码结构，共有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baseline="5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/>
              <a:t>根地址线，每条译码线同时连接到</a:t>
            </a:r>
            <a:r>
              <a:rPr lang="en-US" altLang="zh-CN" dirty="0"/>
              <a:t>X</a:t>
            </a:r>
            <a:r>
              <a:rPr lang="zh-CN" altLang="en-US" dirty="0"/>
              <a:t>译码和</a:t>
            </a:r>
            <a:r>
              <a:rPr lang="en-US" altLang="zh-CN" dirty="0"/>
              <a:t>Y</a:t>
            </a:r>
            <a:r>
              <a:rPr lang="zh-CN" altLang="en-US" dirty="0"/>
              <a:t>译码。</a:t>
            </a:r>
            <a:endParaRPr lang="en-US" altLang="zh-CN" dirty="0"/>
          </a:p>
          <a:p>
            <a:r>
              <a:rPr lang="zh-CN" altLang="en-US" dirty="0"/>
              <a:t>双译码节约译码线条数，以及对应的驱动器数量。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双译码，行列交叉处是一个存储单元。</a:t>
            </a:r>
            <a:r>
              <a:rPr lang="en-US" altLang="zh-CN" dirty="0"/>
              <a:t>N</a:t>
            </a:r>
            <a:r>
              <a:rPr lang="zh-CN" altLang="en-US" dirty="0"/>
              <a:t>位地址，</a:t>
            </a:r>
            <a:r>
              <a:rPr lang="en-US" altLang="zh-CN" dirty="0"/>
              <a:t>X,Y</a:t>
            </a:r>
            <a:r>
              <a:rPr lang="zh-CN" altLang="en-US" dirty="0"/>
              <a:t>各一半。则选中行需要</a:t>
            </a:r>
            <a:r>
              <a:rPr lang="en-US" altLang="zh-CN" sz="1200" dirty="0">
                <a:latin typeface="+mn-ea"/>
              </a:rPr>
              <a:t>2</a:t>
            </a:r>
            <a:r>
              <a:rPr lang="en-US" altLang="zh-CN" sz="1200" baseline="50000" dirty="0">
                <a:latin typeface="+mn-ea"/>
              </a:rPr>
              <a:t>n/2</a:t>
            </a:r>
            <a:r>
              <a:rPr lang="zh-CN" altLang="en-US" dirty="0"/>
              <a:t>条，选中列需要条</a:t>
            </a:r>
            <a:r>
              <a:rPr lang="en-US" altLang="zh-CN" sz="1200" dirty="0">
                <a:latin typeface="+mn-ea"/>
              </a:rPr>
              <a:t>2</a:t>
            </a:r>
            <a:r>
              <a:rPr lang="en-US" altLang="zh-CN" sz="1200" baseline="50000" dirty="0">
                <a:latin typeface="+mn-ea"/>
              </a:rPr>
              <a:t>n/2</a:t>
            </a:r>
            <a:r>
              <a:rPr lang="zh-CN" altLang="en-US" sz="1200" baseline="0" dirty="0">
                <a:latin typeface="+mn-ea"/>
              </a:rPr>
              <a:t>一共需要</a:t>
            </a:r>
            <a:r>
              <a:rPr lang="en-US" altLang="zh-CN" sz="1200" dirty="0">
                <a:latin typeface="+mn-ea"/>
              </a:rPr>
              <a:t>2*2</a:t>
            </a:r>
            <a:r>
              <a:rPr lang="en-US" altLang="zh-CN" sz="1200" baseline="50000" dirty="0">
                <a:latin typeface="+mn-ea"/>
              </a:rPr>
              <a:t>n/2</a:t>
            </a:r>
            <a:r>
              <a:rPr lang="zh-CN" altLang="en-US" sz="1200" dirty="0">
                <a:latin typeface="+mn-ea"/>
              </a:rPr>
              <a:t>条。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85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、地址线分为</a:t>
            </a:r>
            <a:r>
              <a:rPr lang="en-US" altLang="zh-CN" dirty="0"/>
              <a:t>X</a:t>
            </a:r>
            <a:r>
              <a:rPr lang="zh-CN" altLang="en-US" dirty="0"/>
              <a:t>、</a:t>
            </a:r>
            <a:r>
              <a:rPr lang="en-US" altLang="zh-CN" dirty="0"/>
              <a:t>Y</a:t>
            </a:r>
            <a:r>
              <a:rPr lang="zh-CN" altLang="en-US" dirty="0"/>
              <a:t>两部分，其各自数量不一定相同。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、根据一个单元的位数不同，存储单元阵列可能有多层。如每个单元</a:t>
            </a:r>
            <a:r>
              <a:rPr lang="en-US" altLang="zh-CN" dirty="0"/>
              <a:t>4bit</a:t>
            </a:r>
            <a:r>
              <a:rPr lang="zh-CN" altLang="en-US" dirty="0"/>
              <a:t>，</a:t>
            </a:r>
            <a:r>
              <a:rPr lang="en-US" altLang="zh-CN" dirty="0"/>
              <a:t>8bit</a:t>
            </a:r>
            <a:r>
              <a:rPr lang="zh-CN" altLang="en-US" dirty="0"/>
              <a:t>等。</a:t>
            </a:r>
            <a:endParaRPr lang="en-US" altLang="zh-CN" dirty="0"/>
          </a:p>
          <a:p>
            <a:r>
              <a:rPr lang="zh-CN" altLang="en-US" dirty="0"/>
              <a:t>驱动器</a:t>
            </a:r>
          </a:p>
          <a:p>
            <a:pPr lvl="1"/>
            <a:r>
              <a:rPr lang="zh-CN" altLang="en-US" sz="2400" dirty="0"/>
              <a:t>一条选择线带很多存储位时负载过大</a:t>
            </a:r>
          </a:p>
          <a:p>
            <a:pPr lvl="1"/>
            <a:r>
              <a:rPr lang="zh-CN" altLang="en-US" sz="2400" dirty="0"/>
              <a:t>在地址译码器输出端增加驱动电路</a:t>
            </a:r>
          </a:p>
          <a:p>
            <a:pPr lvl="1"/>
            <a:r>
              <a:rPr lang="zh-CN" altLang="en-US" sz="2400" dirty="0"/>
              <a:t>保证每一个存储位都能正常工作</a:t>
            </a:r>
          </a:p>
          <a:p>
            <a:r>
              <a:rPr lang="en-US" altLang="zh-CN" dirty="0"/>
              <a:t>I/O</a:t>
            </a:r>
            <a:r>
              <a:rPr lang="zh-CN" altLang="en-US" dirty="0"/>
              <a:t>电路</a:t>
            </a:r>
          </a:p>
          <a:p>
            <a:pPr lvl="1"/>
            <a:r>
              <a:rPr lang="zh-CN" altLang="en-US" sz="2400" dirty="0"/>
              <a:t>存储体与数据总线之间的电路</a:t>
            </a:r>
          </a:p>
          <a:p>
            <a:pPr lvl="1"/>
            <a:r>
              <a:rPr lang="zh-CN" altLang="en-US" sz="2400" dirty="0"/>
              <a:t>读出时具有放大信号的作用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401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2KB×8</a:t>
            </a:r>
          </a:p>
          <a:p>
            <a:r>
              <a:rPr lang="zh-CN" altLang="en-US" dirty="0"/>
              <a:t>看不到内部行列译码情况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314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1KB×4</a:t>
            </a:r>
            <a:r>
              <a:rPr lang="zh-CN" altLang="en-US" dirty="0"/>
              <a:t>，思考，一块芯片能否构成每个单元存放一个字节的存储器。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350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、通过控制三态门是否导通来控制数据的单向传输。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64</a:t>
            </a:r>
            <a:r>
              <a:rPr lang="zh-CN" altLang="en-US" dirty="0"/>
              <a:t>行*</a:t>
            </a:r>
            <a:r>
              <a:rPr lang="en-US" altLang="zh-CN" dirty="0"/>
              <a:t>16</a:t>
            </a:r>
            <a:r>
              <a:rPr lang="zh-CN" altLang="en-US" dirty="0"/>
              <a:t>列</a:t>
            </a:r>
            <a:r>
              <a:rPr lang="en-US" altLang="zh-CN" dirty="0"/>
              <a:t>=1024=1K</a:t>
            </a:r>
            <a:r>
              <a:rPr lang="zh-CN" altLang="en-US" dirty="0"/>
              <a:t>个存储单元，每个单元存储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。存储矩阵是多层结构。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557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64KB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容量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按字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(16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寻址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每个地址存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个字节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所以共有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32K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个存储单元。答案是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注意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是存储容量而不是寻址范围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356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16K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个单元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,SDRAM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地址线不复用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14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=16K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所以地址线有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14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数据线有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46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271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由题目可知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采用的是双译码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否则就不需要列译码线了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),n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位地址输入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共输入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条地址线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行列译码输入各有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n/2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各自译码输出各有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n/2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共有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2*2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n/2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根译码输出线。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16K=2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14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n=14,2*2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n/2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9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ABD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都错，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工作管两个不能同时导通。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其余地址线不能悬空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必须接地或接片选信号。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77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一般三极管</a:t>
            </a:r>
            <a:r>
              <a:rPr lang="en-US" altLang="zh-CN" dirty="0"/>
              <a:t>-</a:t>
            </a:r>
            <a:r>
              <a:rPr lang="zh-CN" altLang="en-US" dirty="0"/>
              <a:t>电流驱动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三极管：发射极</a:t>
            </a:r>
            <a:r>
              <a:rPr lang="en-US" altLang="zh-CN" dirty="0"/>
              <a:t>e </a:t>
            </a:r>
            <a:r>
              <a:rPr lang="zh-CN" altLang="en-US" dirty="0"/>
              <a:t>（</a:t>
            </a:r>
            <a:r>
              <a:rPr lang="en-US" altLang="zh-CN" dirty="0"/>
              <a:t>Emitter</a:t>
            </a:r>
            <a:r>
              <a:rPr lang="zh-CN" altLang="en-US" dirty="0"/>
              <a:t>）、基极</a:t>
            </a:r>
            <a:r>
              <a:rPr lang="en-US" altLang="zh-CN" dirty="0"/>
              <a:t>b (Base)</a:t>
            </a:r>
            <a:r>
              <a:rPr lang="zh-CN" altLang="en-US" dirty="0"/>
              <a:t>和集电极</a:t>
            </a:r>
            <a:r>
              <a:rPr lang="en-US" altLang="zh-CN" dirty="0"/>
              <a:t>c (Collector)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场效应管，栅极</a:t>
            </a:r>
            <a:r>
              <a:rPr lang="en-US" altLang="zh-CN" dirty="0"/>
              <a:t>G</a:t>
            </a:r>
            <a:r>
              <a:rPr lang="zh-CN" altLang="en-US" dirty="0"/>
              <a:t>，源极</a:t>
            </a:r>
            <a:r>
              <a:rPr lang="en-US" altLang="zh-CN" dirty="0"/>
              <a:t>S</a:t>
            </a:r>
            <a:r>
              <a:rPr lang="zh-CN" altLang="en-US" dirty="0"/>
              <a:t>，漏极</a:t>
            </a:r>
            <a:r>
              <a:rPr lang="en-US" altLang="zh-CN" dirty="0"/>
              <a:t>D</a:t>
            </a:r>
            <a:r>
              <a:rPr lang="zh-CN" altLang="en-US" dirty="0"/>
              <a:t>。电压驱动</a:t>
            </a:r>
            <a:endParaRPr lang="en-US" altLang="zh-CN" dirty="0"/>
          </a:p>
          <a:p>
            <a:r>
              <a:rPr lang="zh-CN" altLang="en-US" dirty="0"/>
              <a:t>金属氧化物半导体场效应晶体管 </a:t>
            </a:r>
            <a:r>
              <a:rPr lang="en-US" altLang="zh-CN" dirty="0"/>
              <a:t>MOS FET ( Metal Oxide Semi-Conductor Field Effect Transistor)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16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62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65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5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12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存储矩阵，每次读写</a:t>
            </a:r>
            <a:r>
              <a:rPr lang="en-US" altLang="zh-CN" dirty="0"/>
              <a:t>1</a:t>
            </a:r>
            <a:r>
              <a:rPr lang="zh-CN" altLang="en-US" dirty="0"/>
              <a:t>位存储体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910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通过列缓冲控制每次输出</a:t>
            </a:r>
            <a:r>
              <a:rPr lang="en-US" altLang="zh-CN" dirty="0"/>
              <a:t>1</a:t>
            </a:r>
            <a:r>
              <a:rPr lang="zh-CN" altLang="en-US" dirty="0"/>
              <a:t>位数据。</a:t>
            </a:r>
            <a:r>
              <a:rPr lang="en-US" altLang="zh-CN" dirty="0" err="1"/>
              <a:t>XnYn</a:t>
            </a:r>
            <a:r>
              <a:rPr lang="zh-CN" altLang="en-US" dirty="0"/>
              <a:t>选中的一位存储体进行读写操作。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90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每片存储</a:t>
            </a:r>
            <a:r>
              <a:rPr lang="en-US" altLang="zh-CN" dirty="0"/>
              <a:t>2</a:t>
            </a:r>
            <a:r>
              <a:rPr lang="en-US" altLang="zh-CN" baseline="30000" dirty="0"/>
              <a:t>12</a:t>
            </a:r>
            <a:r>
              <a:rPr lang="zh-CN" altLang="en-US" dirty="0"/>
              <a:t>个数据位，即</a:t>
            </a:r>
            <a:r>
              <a:rPr lang="en-US" altLang="zh-CN" dirty="0"/>
              <a:t>4K</a:t>
            </a:r>
            <a:r>
              <a:rPr lang="zh-CN" altLang="en-US" dirty="0"/>
              <a:t>个位。每次访问时，每片收到的行列选通信号都相同，每片输出</a:t>
            </a:r>
            <a:r>
              <a:rPr lang="en-US" altLang="zh-CN" dirty="0"/>
              <a:t>1</a:t>
            </a:r>
            <a:r>
              <a:rPr lang="zh-CN" altLang="en-US" dirty="0"/>
              <a:t>位数据，共</a:t>
            </a:r>
            <a:r>
              <a:rPr lang="en-US" altLang="zh-CN" dirty="0"/>
              <a:t>4</a:t>
            </a:r>
            <a:r>
              <a:rPr lang="zh-CN" altLang="en-US" dirty="0"/>
              <a:t>位。构造</a:t>
            </a:r>
            <a:r>
              <a:rPr lang="en-US" altLang="zh-CN" dirty="0"/>
              <a:t>4K*4bit</a:t>
            </a:r>
            <a:r>
              <a:rPr lang="zh-CN" altLang="en-US" dirty="0"/>
              <a:t>的存储器。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461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77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2021/4/13 Tuesday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2021/4/13 Tuesday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2021/4/13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2021/4/13 Tuesday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5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tags" Target="../tags/tag30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tags" Target="../tags/tag32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27.tmp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tags" Target="../tags/tag31.xml"/><Relationship Id="rId30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tags" Target="../tags/tag60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image" Target="../media/image27.tmp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tags" Target="../tags/tag59.xml"/><Relationship Id="rId30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tags" Target="../tags/tag86.xml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tags" Target="../tags/tag85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tags" Target="../tags/tag88.xml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image" Target="../media/image27.tmp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tags" Target="../tags/tag87.xml"/><Relationship Id="rId30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26" Type="http://schemas.openxmlformats.org/officeDocument/2006/relationships/tags" Target="../tags/tag114.xml"/><Relationship Id="rId3" Type="http://schemas.openxmlformats.org/officeDocument/2006/relationships/tags" Target="../tags/tag91.xml"/><Relationship Id="rId21" Type="http://schemas.openxmlformats.org/officeDocument/2006/relationships/tags" Target="../tags/tag109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tags" Target="../tags/tag113.xml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0" Type="http://schemas.openxmlformats.org/officeDocument/2006/relationships/tags" Target="../tags/tag108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tags" Target="../tags/tag112.xml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openxmlformats.org/officeDocument/2006/relationships/tags" Target="../tags/tag111.xml"/><Relationship Id="rId28" Type="http://schemas.openxmlformats.org/officeDocument/2006/relationships/tags" Target="../tags/tag116.xml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31" Type="http://schemas.openxmlformats.org/officeDocument/2006/relationships/image" Target="../media/image27.tmp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tags" Target="../tags/tag110.xml"/><Relationship Id="rId27" Type="http://schemas.openxmlformats.org/officeDocument/2006/relationships/tags" Target="../tags/tag115.xml"/><Relationship Id="rId30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四、存储系统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3E92151-E84A-488E-8B86-B1648BC4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718" y="506407"/>
            <a:ext cx="880575" cy="87728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-26473" y="2750678"/>
            <a:ext cx="3411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</a:t>
            </a:r>
            <a:endParaRPr lang="en-US" altLang="zh-CN" sz="28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谭志虎、秦磊华等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A18AE79-F5DF-45E7-84B1-940BB0BC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962" y="1654403"/>
            <a:ext cx="4296880" cy="7939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26473" y="5611613"/>
            <a:ext cx="391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003704" y="3917473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E10008-A8E4-4157-895C-C0D9767B1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536" y="6250400"/>
            <a:ext cx="3440383" cy="607600"/>
          </a:xfrm>
          <a:prstGeom prst="rect">
            <a:avLst/>
          </a:prstGeom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111" y="392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590" y="2218131"/>
            <a:ext cx="29916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9" descr="MCj02157180000[1]">
            <a:extLst>
              <a:ext uri="{FF2B5EF4-FFF2-40B4-BE49-F238E27FC236}">
                <a16:creationId xmlns:a16="http://schemas.microsoft.com/office/drawing/2014/main" id="{168E9B07-0797-4208-9681-42C68923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369794" y="4178512"/>
            <a:ext cx="1818502" cy="1694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6FDEEFE-9D91-489B-96C2-CC36D2C8D98D}"/>
              </a:ext>
            </a:extLst>
          </p:cNvPr>
          <p:cNvSpPr txBox="1"/>
          <p:nvPr/>
        </p:nvSpPr>
        <p:spPr>
          <a:xfrm>
            <a:off x="5102594" y="3675770"/>
            <a:ext cx="608570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4.2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半导体存储器</a:t>
            </a: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-SARM</a:t>
            </a:r>
            <a:endParaRPr lang="zh-CN" altLang="en-US" sz="3600" spc="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65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8400"/>
    </mc:Choice>
    <mc:Fallback xmlns="">
      <p:transition spd="slow" advClick="0" advTm="8400"/>
    </mc:Fallback>
  </mc:AlternateContent>
  <p:extLst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159" name="组合 4179"/>
          <p:cNvGrpSpPr/>
          <p:nvPr/>
        </p:nvGrpSpPr>
        <p:grpSpPr bwMode="auto">
          <a:xfrm>
            <a:off x="776142" y="897264"/>
            <a:ext cx="4435937" cy="810082"/>
            <a:chOff x="-96346" y="0"/>
            <a:chExt cx="3376014" cy="923921"/>
          </a:xfrm>
        </p:grpSpPr>
        <p:sp>
          <p:nvSpPr>
            <p:cNvPr id="160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五边形 4182"/>
            <p:cNvSpPr>
              <a:spLocks noChangeArrowheads="1"/>
            </p:cNvSpPr>
            <p:nvPr/>
          </p:nvSpPr>
          <p:spPr bwMode="auto">
            <a:xfrm flipH="1">
              <a:off x="478469" y="0"/>
              <a:ext cx="2801199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2406370" cy="903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存储单元工作原理 </a:t>
              </a:r>
            </a:p>
          </p:txBody>
        </p:sp>
      </p:grpSp>
      <p:sp>
        <p:nvSpPr>
          <p:cNvPr id="164" name="Text Box 2"/>
          <p:cNvSpPr txBox="1">
            <a:spLocks noChangeArrowheads="1"/>
          </p:cNvSpPr>
          <p:nvPr/>
        </p:nvSpPr>
        <p:spPr bwMode="auto">
          <a:xfrm>
            <a:off x="4661455" y="1912819"/>
            <a:ext cx="1682797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7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227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读过程</a:t>
            </a:r>
          </a:p>
        </p:txBody>
      </p:sp>
      <p:grpSp>
        <p:nvGrpSpPr>
          <p:cNvPr id="172" name="组合 171"/>
          <p:cNvGrpSpPr/>
          <p:nvPr/>
        </p:nvGrpSpPr>
        <p:grpSpPr>
          <a:xfrm>
            <a:off x="4689662" y="2609154"/>
            <a:ext cx="5246368" cy="967573"/>
            <a:chOff x="5087829" y="1738363"/>
            <a:chExt cx="5533279" cy="1020487"/>
          </a:xfrm>
        </p:grpSpPr>
        <p:sp>
          <p:nvSpPr>
            <p:cNvPr id="165" name="Text Box 14"/>
            <p:cNvSpPr txBox="1">
              <a:spLocks noChangeArrowheads="1"/>
            </p:cNvSpPr>
            <p:nvPr/>
          </p:nvSpPr>
          <p:spPr bwMode="auto">
            <a:xfrm>
              <a:off x="5087829" y="1738363"/>
              <a:ext cx="5533279" cy="102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 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 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A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与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I/O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连通</a:t>
              </a:r>
              <a:endParaRPr lang="zh-CN" altLang="en-US" sz="2275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 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 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 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B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与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I/O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连通</a:t>
              </a:r>
            </a:p>
          </p:txBody>
        </p:sp>
        <p:cxnSp>
          <p:nvCxnSpPr>
            <p:cNvPr id="171" name="直接连接符 170"/>
            <p:cNvCxnSpPr/>
            <p:nvPr/>
          </p:nvCxnSpPr>
          <p:spPr>
            <a:xfrm>
              <a:off x="8882743" y="2351314"/>
              <a:ext cx="42203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2"/>
          <p:cNvSpPr>
            <a:spLocks noChangeArrowheads="1"/>
          </p:cNvSpPr>
          <p:nvPr/>
        </p:nvSpPr>
        <p:spPr bwMode="auto">
          <a:xfrm>
            <a:off x="931119" y="2029803"/>
            <a:ext cx="2962204" cy="2817707"/>
          </a:xfrm>
          <a:prstGeom prst="rect">
            <a:avLst/>
          </a:prstGeom>
          <a:solidFill>
            <a:srgbClr val="008000">
              <a:alpha val="20000"/>
            </a:srgbClr>
          </a:solidFill>
          <a:ln w="19050" algn="ctr">
            <a:noFill/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zh-CN" sz="1707"/>
          </a:p>
        </p:txBody>
      </p:sp>
      <p:sp>
        <p:nvSpPr>
          <p:cNvPr id="193" name="Rectangle 2"/>
          <p:cNvSpPr>
            <a:spLocks noChangeArrowheads="1"/>
          </p:cNvSpPr>
          <p:nvPr/>
        </p:nvSpPr>
        <p:spPr bwMode="auto">
          <a:xfrm>
            <a:off x="930311" y="2042908"/>
            <a:ext cx="2962204" cy="2817707"/>
          </a:xfrm>
          <a:prstGeom prst="rect">
            <a:avLst/>
          </a:prstGeom>
          <a:solidFill>
            <a:schemeClr val="bg2">
              <a:alpha val="20000"/>
            </a:schemeClr>
          </a:solidFill>
          <a:ln w="19050" algn="ctr">
            <a:noFill/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zh-CN" sz="1707"/>
          </a:p>
        </p:txBody>
      </p:sp>
      <p:sp>
        <p:nvSpPr>
          <p:cNvPr id="194" name="Rectangle 4"/>
          <p:cNvSpPr>
            <a:spLocks noChangeArrowheads="1"/>
          </p:cNvSpPr>
          <p:nvPr/>
        </p:nvSpPr>
        <p:spPr bwMode="auto">
          <a:xfrm>
            <a:off x="2495703" y="4424111"/>
            <a:ext cx="686364" cy="4365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itchFamily="18" charset="0"/>
                <a:ea typeface="宋体" charset="-122"/>
              </a:rPr>
              <a:t>V</a:t>
            </a:r>
            <a:r>
              <a:rPr lang="en-US" altLang="zh-CN" sz="1517" baseline="-25000" dirty="0" err="1">
                <a:latin typeface="Times New Roman" pitchFamily="18" charset="0"/>
                <a:ea typeface="宋体" charset="-122"/>
              </a:rPr>
              <a:t>ss</a:t>
            </a:r>
            <a:r>
              <a:rPr lang="en-US" altLang="zh-CN" sz="1517" dirty="0">
                <a:latin typeface="Times New Roman" pitchFamily="18" charset="0"/>
                <a:ea typeface="宋体" charset="-122"/>
              </a:rPr>
              <a:t>(0V)</a:t>
            </a:r>
            <a:endParaRPr lang="en-US" altLang="zh-CN" sz="1517" dirty="0">
              <a:latin typeface="Tahoma" pitchFamily="34" charset="0"/>
              <a:ea typeface="宋体" charset="-122"/>
            </a:endParaRPr>
          </a:p>
        </p:txBody>
      </p:sp>
      <p:sp>
        <p:nvSpPr>
          <p:cNvPr id="195" name="Line 5"/>
          <p:cNvSpPr>
            <a:spLocks noChangeShapeType="1"/>
          </p:cNvSpPr>
          <p:nvPr/>
        </p:nvSpPr>
        <p:spPr bwMode="auto">
          <a:xfrm>
            <a:off x="1352816" y="2259654"/>
            <a:ext cx="2150400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96" name="Line 6"/>
          <p:cNvSpPr>
            <a:spLocks noChangeAspect="1" noChangeShapeType="1"/>
          </p:cNvSpPr>
          <p:nvPr/>
        </p:nvSpPr>
        <p:spPr bwMode="auto">
          <a:xfrm>
            <a:off x="1737090" y="2765397"/>
            <a:ext cx="1372729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97" name="Line 7"/>
          <p:cNvSpPr>
            <a:spLocks noChangeAspect="1" noChangeShapeType="1"/>
          </p:cNvSpPr>
          <p:nvPr/>
        </p:nvSpPr>
        <p:spPr bwMode="auto">
          <a:xfrm>
            <a:off x="2098334" y="2765397"/>
            <a:ext cx="0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98" name="Line 8"/>
          <p:cNvSpPr>
            <a:spLocks noChangeAspect="1" noChangeShapeType="1"/>
          </p:cNvSpPr>
          <p:nvPr/>
        </p:nvSpPr>
        <p:spPr bwMode="auto">
          <a:xfrm>
            <a:off x="1737090" y="2765397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99" name="Line 9"/>
          <p:cNvSpPr>
            <a:spLocks noChangeAspect="1" noChangeShapeType="1"/>
          </p:cNvSpPr>
          <p:nvPr/>
        </p:nvSpPr>
        <p:spPr bwMode="auto">
          <a:xfrm>
            <a:off x="1737090" y="3198890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0" name="Line 10"/>
          <p:cNvSpPr>
            <a:spLocks noChangeAspect="1" noChangeShapeType="1"/>
          </p:cNvSpPr>
          <p:nvPr/>
        </p:nvSpPr>
        <p:spPr bwMode="auto">
          <a:xfrm>
            <a:off x="1737090" y="3487886"/>
            <a:ext cx="433493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1" name="Line 11"/>
          <p:cNvSpPr>
            <a:spLocks noChangeAspect="1" noChangeShapeType="1"/>
          </p:cNvSpPr>
          <p:nvPr/>
        </p:nvSpPr>
        <p:spPr bwMode="auto">
          <a:xfrm>
            <a:off x="3109819" y="2765397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2" name="Line 12"/>
          <p:cNvSpPr>
            <a:spLocks noChangeAspect="1" noChangeShapeType="1"/>
          </p:cNvSpPr>
          <p:nvPr/>
        </p:nvSpPr>
        <p:spPr bwMode="auto">
          <a:xfrm>
            <a:off x="2748574" y="2765397"/>
            <a:ext cx="0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03" name="Group 13"/>
          <p:cNvGrpSpPr>
            <a:grpSpLocks/>
          </p:cNvGrpSpPr>
          <p:nvPr/>
        </p:nvGrpSpPr>
        <p:grpSpPr bwMode="auto">
          <a:xfrm>
            <a:off x="1737090" y="2982144"/>
            <a:ext cx="1372729" cy="433493"/>
            <a:chOff x="2352" y="1816"/>
            <a:chExt cx="912" cy="288"/>
          </a:xfrm>
        </p:grpSpPr>
        <p:sp>
          <p:nvSpPr>
            <p:cNvPr id="204" name="Rectangle 14"/>
            <p:cNvSpPr>
              <a:spLocks noChangeArrowheads="1"/>
            </p:cNvSpPr>
            <p:nvPr/>
          </p:nvSpPr>
          <p:spPr bwMode="auto">
            <a:xfrm>
              <a:off x="2976" y="19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b="1" dirty="0"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="1" baseline="-25000" dirty="0">
                  <a:latin typeface="Times New Roman" pitchFamily="18" charset="0"/>
                  <a:ea typeface="宋体" charset="-122"/>
                </a:rPr>
                <a:t>4</a:t>
              </a:r>
              <a:endParaRPr lang="en-US" altLang="zh-CN" sz="1517" b="1" dirty="0"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05" name="Rectangle 15"/>
            <p:cNvSpPr>
              <a:spLocks noChangeArrowheads="1"/>
            </p:cNvSpPr>
            <p:nvPr/>
          </p:nvSpPr>
          <p:spPr bwMode="auto">
            <a:xfrm>
              <a:off x="2544" y="19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b="1" dirty="0"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="1" baseline="-25000" dirty="0">
                  <a:latin typeface="Times New Roman" pitchFamily="18" charset="0"/>
                  <a:ea typeface="宋体" charset="-122"/>
                </a:rPr>
                <a:t>3</a:t>
              </a:r>
              <a:endParaRPr lang="en-US" altLang="zh-CN" sz="1517" b="1" dirty="0">
                <a:latin typeface="Tahoma" pitchFamily="34" charset="0"/>
                <a:ea typeface="宋体" charset="-122"/>
              </a:endParaRPr>
            </a:p>
          </p:txBody>
        </p:sp>
        <p:grpSp>
          <p:nvGrpSpPr>
            <p:cNvPr id="206" name="Group 16"/>
            <p:cNvGrpSpPr>
              <a:grpSpLocks/>
            </p:cNvGrpSpPr>
            <p:nvPr/>
          </p:nvGrpSpPr>
          <p:grpSpPr bwMode="auto">
            <a:xfrm>
              <a:off x="2352" y="1816"/>
              <a:ext cx="912" cy="192"/>
              <a:chOff x="2352" y="1816"/>
              <a:chExt cx="912" cy="192"/>
            </a:xfrm>
          </p:grpSpPr>
          <p:grpSp>
            <p:nvGrpSpPr>
              <p:cNvPr id="207" name="Group 17"/>
              <p:cNvGrpSpPr>
                <a:grpSpLocks noChangeAspect="1"/>
              </p:cNvGrpSpPr>
              <p:nvPr/>
            </p:nvGrpSpPr>
            <p:grpSpPr bwMode="auto">
              <a:xfrm>
                <a:off x="2352" y="1816"/>
                <a:ext cx="240" cy="192"/>
                <a:chOff x="3360" y="2064"/>
                <a:chExt cx="240" cy="192"/>
              </a:xfrm>
            </p:grpSpPr>
            <p:sp>
              <p:nvSpPr>
                <p:cNvPr id="214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06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5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11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6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11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7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20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8" name="Line 22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1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grpSp>
            <p:nvGrpSpPr>
              <p:cNvPr id="208" name="Group 23"/>
              <p:cNvGrpSpPr>
                <a:grpSpLocks noChangeAspect="1"/>
              </p:cNvGrpSpPr>
              <p:nvPr/>
            </p:nvGrpSpPr>
            <p:grpSpPr bwMode="auto">
              <a:xfrm>
                <a:off x="3024" y="1816"/>
                <a:ext cx="240" cy="192"/>
                <a:chOff x="4032" y="2064"/>
                <a:chExt cx="240" cy="192"/>
              </a:xfrm>
            </p:grpSpPr>
            <p:sp>
              <p:nvSpPr>
                <p:cNvPr id="209" name="Line 24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06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0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11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1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11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2" name="Line 27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20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3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1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</p:grpSp>
      </p:grpSp>
      <p:sp>
        <p:nvSpPr>
          <p:cNvPr id="219" name="Line 29"/>
          <p:cNvSpPr>
            <a:spLocks noChangeAspect="1" noChangeShapeType="1"/>
          </p:cNvSpPr>
          <p:nvPr/>
        </p:nvSpPr>
        <p:spPr bwMode="auto">
          <a:xfrm>
            <a:off x="1737090" y="3487885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0" name="Line 30"/>
          <p:cNvSpPr>
            <a:spLocks noChangeAspect="1" noChangeShapeType="1"/>
          </p:cNvSpPr>
          <p:nvPr/>
        </p:nvSpPr>
        <p:spPr bwMode="auto">
          <a:xfrm>
            <a:off x="3109819" y="3487885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1" name="Line 31"/>
          <p:cNvSpPr>
            <a:spLocks noChangeAspect="1" noChangeShapeType="1"/>
          </p:cNvSpPr>
          <p:nvPr/>
        </p:nvSpPr>
        <p:spPr bwMode="auto">
          <a:xfrm>
            <a:off x="2676326" y="3487886"/>
            <a:ext cx="433493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2" name="Line 32"/>
          <p:cNvSpPr>
            <a:spLocks noChangeAspect="1" noChangeShapeType="1"/>
          </p:cNvSpPr>
          <p:nvPr/>
        </p:nvSpPr>
        <p:spPr bwMode="auto">
          <a:xfrm flipV="1">
            <a:off x="2098334" y="3487886"/>
            <a:ext cx="577991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3" name="Line 33"/>
          <p:cNvSpPr>
            <a:spLocks noChangeAspect="1" noChangeShapeType="1"/>
          </p:cNvSpPr>
          <p:nvPr/>
        </p:nvSpPr>
        <p:spPr bwMode="auto">
          <a:xfrm>
            <a:off x="2170583" y="3487886"/>
            <a:ext cx="577991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4" name="Line 34"/>
          <p:cNvSpPr>
            <a:spLocks noChangeAspect="1" noChangeShapeType="1"/>
          </p:cNvSpPr>
          <p:nvPr/>
        </p:nvSpPr>
        <p:spPr bwMode="auto">
          <a:xfrm>
            <a:off x="1737090" y="4354872"/>
            <a:ext cx="1372729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5" name="Line 35"/>
          <p:cNvSpPr>
            <a:spLocks noChangeAspect="1" noChangeShapeType="1"/>
          </p:cNvSpPr>
          <p:nvPr/>
        </p:nvSpPr>
        <p:spPr bwMode="auto">
          <a:xfrm>
            <a:off x="1737090" y="3921379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6" name="Line 36"/>
          <p:cNvSpPr>
            <a:spLocks noChangeAspect="1" noChangeShapeType="1"/>
          </p:cNvSpPr>
          <p:nvPr/>
        </p:nvSpPr>
        <p:spPr bwMode="auto">
          <a:xfrm>
            <a:off x="3109819" y="3921379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7" name="Line 37"/>
          <p:cNvSpPr>
            <a:spLocks noChangeAspect="1" noChangeShapeType="1"/>
          </p:cNvSpPr>
          <p:nvPr/>
        </p:nvSpPr>
        <p:spPr bwMode="auto">
          <a:xfrm>
            <a:off x="3109819" y="3198890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8" name="Line 38"/>
          <p:cNvSpPr>
            <a:spLocks noChangeAspect="1" noChangeShapeType="1"/>
          </p:cNvSpPr>
          <p:nvPr/>
        </p:nvSpPr>
        <p:spPr bwMode="auto">
          <a:xfrm>
            <a:off x="1448094" y="3487886"/>
            <a:ext cx="288996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9" name="Line 39"/>
          <p:cNvSpPr>
            <a:spLocks noChangeAspect="1" noChangeShapeType="1"/>
          </p:cNvSpPr>
          <p:nvPr/>
        </p:nvSpPr>
        <p:spPr bwMode="auto">
          <a:xfrm>
            <a:off x="3109819" y="3487886"/>
            <a:ext cx="288996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0" name="Line 40"/>
          <p:cNvSpPr>
            <a:spLocks noChangeShapeType="1"/>
          </p:cNvSpPr>
          <p:nvPr/>
        </p:nvSpPr>
        <p:spPr bwMode="auto">
          <a:xfrm>
            <a:off x="1159099" y="3487886"/>
            <a:ext cx="0" cy="17339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1" name="Line 41"/>
          <p:cNvSpPr>
            <a:spLocks noChangeShapeType="1"/>
          </p:cNvSpPr>
          <p:nvPr/>
        </p:nvSpPr>
        <p:spPr bwMode="auto">
          <a:xfrm flipH="1">
            <a:off x="1159099" y="3487886"/>
            <a:ext cx="144498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2" name="Line 42"/>
          <p:cNvSpPr>
            <a:spLocks noChangeShapeType="1"/>
          </p:cNvSpPr>
          <p:nvPr/>
        </p:nvSpPr>
        <p:spPr bwMode="auto">
          <a:xfrm>
            <a:off x="3687810" y="3487886"/>
            <a:ext cx="0" cy="17339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3" name="Line 43"/>
          <p:cNvSpPr>
            <a:spLocks noChangeShapeType="1"/>
          </p:cNvSpPr>
          <p:nvPr/>
        </p:nvSpPr>
        <p:spPr bwMode="auto">
          <a:xfrm flipH="1">
            <a:off x="3543312" y="3487886"/>
            <a:ext cx="144498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34" name="Group 44"/>
          <p:cNvGrpSpPr>
            <a:grpSpLocks/>
          </p:cNvGrpSpPr>
          <p:nvPr/>
        </p:nvGrpSpPr>
        <p:grpSpPr bwMode="auto">
          <a:xfrm>
            <a:off x="2387330" y="4354872"/>
            <a:ext cx="72249" cy="216747"/>
            <a:chOff x="3744" y="2880"/>
            <a:chExt cx="96" cy="288"/>
          </a:xfrm>
        </p:grpSpPr>
        <p:sp>
          <p:nvSpPr>
            <p:cNvPr id="235" name="Line 45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6" name="Oval 46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zh-CN" sz="1707"/>
            </a:p>
          </p:txBody>
        </p:sp>
      </p:grpSp>
      <p:grpSp>
        <p:nvGrpSpPr>
          <p:cNvPr id="237" name="Group 47"/>
          <p:cNvGrpSpPr>
            <a:grpSpLocks/>
          </p:cNvGrpSpPr>
          <p:nvPr/>
        </p:nvGrpSpPr>
        <p:grpSpPr bwMode="auto">
          <a:xfrm flipV="1">
            <a:off x="2387330" y="2548650"/>
            <a:ext cx="72249" cy="216747"/>
            <a:chOff x="3744" y="2880"/>
            <a:chExt cx="96" cy="288"/>
          </a:xfrm>
        </p:grpSpPr>
        <p:sp>
          <p:nvSpPr>
            <p:cNvPr id="238" name="Line 48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9" name="Oval 49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r"/>
              <a:endParaRPr lang="zh-CN" altLang="zh-CN" sz="1707"/>
            </a:p>
          </p:txBody>
        </p:sp>
      </p:grpSp>
      <p:sp>
        <p:nvSpPr>
          <p:cNvPr id="240" name="Line 50"/>
          <p:cNvSpPr>
            <a:spLocks noChangeShapeType="1"/>
          </p:cNvSpPr>
          <p:nvPr/>
        </p:nvSpPr>
        <p:spPr bwMode="auto">
          <a:xfrm>
            <a:off x="1375845" y="2259654"/>
            <a:ext cx="0" cy="866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41" name="Line 51"/>
          <p:cNvSpPr>
            <a:spLocks noChangeShapeType="1"/>
          </p:cNvSpPr>
          <p:nvPr/>
        </p:nvSpPr>
        <p:spPr bwMode="auto">
          <a:xfrm>
            <a:off x="3471063" y="2259654"/>
            <a:ext cx="0" cy="866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42" name="Line 52"/>
          <p:cNvSpPr>
            <a:spLocks noChangeShapeType="1"/>
          </p:cNvSpPr>
          <p:nvPr/>
        </p:nvSpPr>
        <p:spPr bwMode="auto">
          <a:xfrm>
            <a:off x="1520343" y="5294108"/>
            <a:ext cx="1806222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43" name="Line 53"/>
          <p:cNvSpPr>
            <a:spLocks noChangeShapeType="1"/>
          </p:cNvSpPr>
          <p:nvPr/>
        </p:nvSpPr>
        <p:spPr bwMode="auto">
          <a:xfrm>
            <a:off x="1159099" y="5366357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44" name="Line 54"/>
          <p:cNvSpPr>
            <a:spLocks noChangeShapeType="1"/>
          </p:cNvSpPr>
          <p:nvPr/>
        </p:nvSpPr>
        <p:spPr bwMode="auto">
          <a:xfrm>
            <a:off x="3687810" y="5366357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45" name="Group 56"/>
          <p:cNvGrpSpPr>
            <a:grpSpLocks/>
          </p:cNvGrpSpPr>
          <p:nvPr/>
        </p:nvGrpSpPr>
        <p:grpSpPr bwMode="auto">
          <a:xfrm>
            <a:off x="1737090" y="3704632"/>
            <a:ext cx="1372729" cy="505742"/>
            <a:chOff x="2352" y="2296"/>
            <a:chExt cx="912" cy="336"/>
          </a:xfrm>
        </p:grpSpPr>
        <p:grpSp>
          <p:nvGrpSpPr>
            <p:cNvPr id="246" name="Group 57"/>
            <p:cNvGrpSpPr>
              <a:grpSpLocks/>
            </p:cNvGrpSpPr>
            <p:nvPr/>
          </p:nvGrpSpPr>
          <p:grpSpPr bwMode="auto">
            <a:xfrm>
              <a:off x="2352" y="2296"/>
              <a:ext cx="912" cy="192"/>
              <a:chOff x="2352" y="2296"/>
              <a:chExt cx="912" cy="192"/>
            </a:xfrm>
          </p:grpSpPr>
          <p:grpSp>
            <p:nvGrpSpPr>
              <p:cNvPr id="249" name="Group 58"/>
              <p:cNvGrpSpPr>
                <a:grpSpLocks noChangeAspect="1"/>
              </p:cNvGrpSpPr>
              <p:nvPr/>
            </p:nvGrpSpPr>
            <p:grpSpPr bwMode="auto">
              <a:xfrm>
                <a:off x="2352" y="2296"/>
                <a:ext cx="240" cy="192"/>
                <a:chOff x="3360" y="2544"/>
                <a:chExt cx="240" cy="192"/>
              </a:xfrm>
            </p:grpSpPr>
            <p:sp>
              <p:nvSpPr>
                <p:cNvPr id="256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7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8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9" name="Line 6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60" name="Line 6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grpSp>
            <p:nvGrpSpPr>
              <p:cNvPr id="250" name="Group 64"/>
              <p:cNvGrpSpPr>
                <a:grpSpLocks noChangeAspect="1"/>
              </p:cNvGrpSpPr>
              <p:nvPr/>
            </p:nvGrpSpPr>
            <p:grpSpPr bwMode="auto">
              <a:xfrm>
                <a:off x="3024" y="2296"/>
                <a:ext cx="240" cy="192"/>
                <a:chOff x="4032" y="2544"/>
                <a:chExt cx="240" cy="192"/>
              </a:xfrm>
            </p:grpSpPr>
            <p:sp>
              <p:nvSpPr>
                <p:cNvPr id="251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2" name="Line 66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3" name="Line 67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4" name="Line 68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5" name="Line 69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</p:grpSp>
        <p:sp>
          <p:nvSpPr>
            <p:cNvPr id="247" name="Rectangle 70"/>
            <p:cNvSpPr>
              <a:spLocks noChangeArrowheads="1"/>
            </p:cNvSpPr>
            <p:nvPr/>
          </p:nvSpPr>
          <p:spPr bwMode="auto">
            <a:xfrm>
              <a:off x="2544" y="2440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aseline="-250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1</a:t>
              </a:r>
              <a:endParaRPr lang="en-US" altLang="zh-CN" sz="1517" dirty="0">
                <a:solidFill>
                  <a:srgbClr val="0000FF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48" name="Rectangle 71"/>
            <p:cNvSpPr>
              <a:spLocks noChangeArrowheads="1"/>
            </p:cNvSpPr>
            <p:nvPr/>
          </p:nvSpPr>
          <p:spPr bwMode="auto">
            <a:xfrm>
              <a:off x="2976" y="2440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aseline="-250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2</a:t>
              </a:r>
              <a:endParaRPr lang="en-US" altLang="zh-CN" sz="1517" dirty="0">
                <a:solidFill>
                  <a:srgbClr val="0000FF"/>
                </a:solidFill>
                <a:latin typeface="Tahoma" pitchFamily="34" charset="0"/>
                <a:ea typeface="宋体" charset="-122"/>
              </a:endParaRPr>
            </a:p>
          </p:txBody>
        </p:sp>
      </p:grpSp>
      <p:grpSp>
        <p:nvGrpSpPr>
          <p:cNvPr id="261" name="Group 73"/>
          <p:cNvGrpSpPr>
            <a:grpSpLocks noChangeAspect="1"/>
          </p:cNvGrpSpPr>
          <p:nvPr/>
        </p:nvGrpSpPr>
        <p:grpSpPr bwMode="auto">
          <a:xfrm>
            <a:off x="1159099" y="5149610"/>
            <a:ext cx="361244" cy="288996"/>
            <a:chOff x="3360" y="2544"/>
            <a:chExt cx="240" cy="192"/>
          </a:xfrm>
        </p:grpSpPr>
        <p:sp>
          <p:nvSpPr>
            <p:cNvPr id="262" name="Line 74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3" name="Line 75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4" name="Line 76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5" name="Line 77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6" name="Line 78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267" name="Group 79"/>
          <p:cNvGrpSpPr>
            <a:grpSpLocks noChangeAspect="1"/>
          </p:cNvGrpSpPr>
          <p:nvPr/>
        </p:nvGrpSpPr>
        <p:grpSpPr bwMode="auto">
          <a:xfrm>
            <a:off x="3326566" y="5149610"/>
            <a:ext cx="361244" cy="288996"/>
            <a:chOff x="4032" y="2544"/>
            <a:chExt cx="240" cy="192"/>
          </a:xfrm>
        </p:grpSpPr>
        <p:sp>
          <p:nvSpPr>
            <p:cNvPr id="268" name="Line 80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9" name="Line 81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70" name="Line 82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71" name="Line 83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72" name="Line 84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273" name="组合 272"/>
          <p:cNvGrpSpPr/>
          <p:nvPr/>
        </p:nvGrpSpPr>
        <p:grpSpPr>
          <a:xfrm>
            <a:off x="1231348" y="3126641"/>
            <a:ext cx="2456462" cy="2095218"/>
            <a:chOff x="8236870" y="3106511"/>
            <a:chExt cx="2590800" cy="2209800"/>
          </a:xfrm>
        </p:grpSpPr>
        <p:sp>
          <p:nvSpPr>
            <p:cNvPr id="274" name="Rectangle 85"/>
            <p:cNvSpPr>
              <a:spLocks noChangeArrowheads="1"/>
            </p:cNvSpPr>
            <p:nvPr/>
          </p:nvSpPr>
          <p:spPr bwMode="auto">
            <a:xfrm>
              <a:off x="8389270" y="5011511"/>
              <a:ext cx="22860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aseline="-2500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7</a:t>
              </a:r>
              <a:endParaRPr lang="en-US" altLang="zh-CN" sz="1517">
                <a:solidFill>
                  <a:srgbClr val="0000FF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75" name="Rectangle 86"/>
            <p:cNvSpPr>
              <a:spLocks noChangeArrowheads="1"/>
            </p:cNvSpPr>
            <p:nvPr/>
          </p:nvSpPr>
          <p:spPr bwMode="auto">
            <a:xfrm>
              <a:off x="10370470" y="5011511"/>
              <a:ext cx="22860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aseline="-2500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8</a:t>
              </a:r>
              <a:endParaRPr lang="en-US" altLang="zh-CN" sz="1517">
                <a:solidFill>
                  <a:srgbClr val="0000FF"/>
                </a:solidFill>
                <a:latin typeface="Tahoma" pitchFamily="34" charset="0"/>
                <a:ea typeface="宋体" charset="-122"/>
              </a:endParaRPr>
            </a:p>
          </p:txBody>
        </p:sp>
        <p:grpSp>
          <p:nvGrpSpPr>
            <p:cNvPr id="276" name="Group 87"/>
            <p:cNvGrpSpPr>
              <a:grpSpLocks/>
            </p:cNvGrpSpPr>
            <p:nvPr/>
          </p:nvGrpSpPr>
          <p:grpSpPr bwMode="auto">
            <a:xfrm>
              <a:off x="8236870" y="3106511"/>
              <a:ext cx="2590800" cy="685800"/>
              <a:chOff x="2016" y="1912"/>
              <a:chExt cx="1632" cy="432"/>
            </a:xfrm>
          </p:grpSpPr>
          <p:grpSp>
            <p:nvGrpSpPr>
              <p:cNvPr id="277" name="Group 88"/>
              <p:cNvGrpSpPr>
                <a:grpSpLocks noChangeAspect="1"/>
              </p:cNvGrpSpPr>
              <p:nvPr/>
            </p:nvGrpSpPr>
            <p:grpSpPr bwMode="auto">
              <a:xfrm rot="16200000" flipV="1">
                <a:off x="1992" y="1936"/>
                <a:ext cx="240" cy="192"/>
                <a:chOff x="3360" y="2544"/>
                <a:chExt cx="240" cy="192"/>
              </a:xfrm>
            </p:grpSpPr>
            <p:sp>
              <p:nvSpPr>
                <p:cNvPr id="286" name="Line 8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7" name="Line 9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8" name="Line 9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9" name="Line 9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90" name="Line 9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grpSp>
            <p:nvGrpSpPr>
              <p:cNvPr id="278" name="Group 94"/>
              <p:cNvGrpSpPr>
                <a:grpSpLocks noChangeAspect="1"/>
              </p:cNvGrpSpPr>
              <p:nvPr/>
            </p:nvGrpSpPr>
            <p:grpSpPr bwMode="auto">
              <a:xfrm rot="16200000" flipV="1">
                <a:off x="3384" y="1936"/>
                <a:ext cx="240" cy="192"/>
                <a:chOff x="3360" y="2544"/>
                <a:chExt cx="240" cy="192"/>
              </a:xfrm>
            </p:grpSpPr>
            <p:sp>
              <p:nvSpPr>
                <p:cNvPr id="281" name="Line 95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2" name="Line 96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3" name="Line 97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4" name="Line 98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5" name="Line 99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sp>
            <p:nvSpPr>
              <p:cNvPr id="279" name="Rectangle 100"/>
              <p:cNvSpPr>
                <a:spLocks noChangeArrowheads="1"/>
              </p:cNvSpPr>
              <p:nvPr/>
            </p:nvSpPr>
            <p:spPr bwMode="auto">
              <a:xfrm>
                <a:off x="2016" y="2152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just"/>
                <a:r>
                  <a:rPr lang="en-US" altLang="zh-CN" sz="1517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T</a:t>
                </a:r>
                <a:r>
                  <a:rPr lang="en-US" altLang="zh-CN" sz="1517" baseline="-250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5</a:t>
                </a:r>
                <a:endParaRPr lang="en-US" altLang="zh-CN" sz="1517" dirty="0">
                  <a:solidFill>
                    <a:srgbClr val="0000FF"/>
                  </a:solidFill>
                  <a:latin typeface="Tahoma" pitchFamily="34" charset="0"/>
                  <a:ea typeface="宋体" charset="-122"/>
                </a:endParaRPr>
              </a:p>
            </p:txBody>
          </p:sp>
          <p:sp>
            <p:nvSpPr>
              <p:cNvPr id="280" name="Rectangle 101"/>
              <p:cNvSpPr>
                <a:spLocks noChangeArrowheads="1"/>
              </p:cNvSpPr>
              <p:nvPr/>
            </p:nvSpPr>
            <p:spPr bwMode="auto">
              <a:xfrm>
                <a:off x="3504" y="2152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just"/>
                <a:r>
                  <a:rPr lang="en-US" altLang="zh-CN" sz="1517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T</a:t>
                </a:r>
                <a:r>
                  <a:rPr lang="en-US" altLang="zh-CN" sz="1517" baseline="-2500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6</a:t>
                </a:r>
                <a:endParaRPr lang="en-US" altLang="zh-CN" sz="1517">
                  <a:solidFill>
                    <a:srgbClr val="0000FF"/>
                  </a:solidFill>
                  <a:latin typeface="Tahoma" pitchFamily="34" charset="0"/>
                  <a:ea typeface="宋体" charset="-122"/>
                </a:endParaRPr>
              </a:p>
            </p:txBody>
          </p:sp>
        </p:grpSp>
      </p:grpSp>
      <p:sp>
        <p:nvSpPr>
          <p:cNvPr id="291" name="Rectangle 102"/>
          <p:cNvSpPr>
            <a:spLocks noChangeArrowheads="1"/>
          </p:cNvSpPr>
          <p:nvPr/>
        </p:nvSpPr>
        <p:spPr bwMode="auto">
          <a:xfrm>
            <a:off x="2423455" y="2328893"/>
            <a:ext cx="686364" cy="4365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itchFamily="18" charset="0"/>
                <a:ea typeface="宋体" charset="-122"/>
              </a:rPr>
              <a:t>V</a:t>
            </a:r>
            <a:r>
              <a:rPr lang="en-US" altLang="zh-CN" sz="1517" baseline="-25000" dirty="0">
                <a:latin typeface="Times New Roman" pitchFamily="18" charset="0"/>
                <a:ea typeface="宋体" charset="-122"/>
              </a:rPr>
              <a:t>DD</a:t>
            </a:r>
            <a:r>
              <a:rPr lang="en-US" altLang="zh-CN" sz="1517" dirty="0">
                <a:latin typeface="Times New Roman" pitchFamily="18" charset="0"/>
                <a:ea typeface="宋体" charset="-122"/>
              </a:rPr>
              <a:t>(5V)</a:t>
            </a:r>
            <a:endParaRPr lang="en-US" altLang="zh-CN" sz="1517" dirty="0">
              <a:latin typeface="Tahoma" pitchFamily="34" charset="0"/>
              <a:ea typeface="宋体" charset="-122"/>
            </a:endParaRPr>
          </a:p>
        </p:txBody>
      </p:sp>
      <p:sp>
        <p:nvSpPr>
          <p:cNvPr id="292" name="Rectangle 103"/>
          <p:cNvSpPr>
            <a:spLocks noChangeArrowheads="1"/>
          </p:cNvSpPr>
          <p:nvPr/>
        </p:nvSpPr>
        <p:spPr bwMode="auto">
          <a:xfrm>
            <a:off x="1195223" y="5655352"/>
            <a:ext cx="325120" cy="2167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I/O</a:t>
            </a:r>
            <a:endParaRPr lang="en-US" altLang="zh-CN" sz="1517">
              <a:solidFill>
                <a:srgbClr val="0000FF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293" name="Rectangle 104"/>
          <p:cNvSpPr>
            <a:spLocks noChangeArrowheads="1"/>
          </p:cNvSpPr>
          <p:nvPr/>
        </p:nvSpPr>
        <p:spPr bwMode="auto">
          <a:xfrm flipV="1">
            <a:off x="3326565" y="5727601"/>
            <a:ext cx="325120" cy="2167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u="sng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O/I</a:t>
            </a:r>
            <a:endParaRPr lang="en-US" altLang="zh-CN" sz="1517" u="sng">
              <a:solidFill>
                <a:srgbClr val="0000FF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294" name="Rectangle 106"/>
          <p:cNvSpPr>
            <a:spLocks noChangeArrowheads="1"/>
          </p:cNvSpPr>
          <p:nvPr/>
        </p:nvSpPr>
        <p:spPr bwMode="auto">
          <a:xfrm>
            <a:off x="1692628" y="1648317"/>
            <a:ext cx="1570674" cy="2859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295" name="Rectangle 106"/>
          <p:cNvSpPr>
            <a:spLocks noChangeArrowheads="1"/>
          </p:cNvSpPr>
          <p:nvPr/>
        </p:nvSpPr>
        <p:spPr bwMode="auto">
          <a:xfrm>
            <a:off x="1789491" y="5651383"/>
            <a:ext cx="1570674" cy="2859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296" name="Line 94"/>
          <p:cNvSpPr>
            <a:spLocks noChangeShapeType="1"/>
          </p:cNvSpPr>
          <p:nvPr/>
        </p:nvSpPr>
        <p:spPr bwMode="auto">
          <a:xfrm>
            <a:off x="2366546" y="5309587"/>
            <a:ext cx="0" cy="2730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cxnSp>
        <p:nvCxnSpPr>
          <p:cNvPr id="297" name="直接箭头连接符 296"/>
          <p:cNvCxnSpPr/>
          <p:nvPr/>
        </p:nvCxnSpPr>
        <p:spPr>
          <a:xfrm flipH="1">
            <a:off x="2396313" y="1953289"/>
            <a:ext cx="0" cy="30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组合 297"/>
          <p:cNvGrpSpPr/>
          <p:nvPr/>
        </p:nvGrpSpPr>
        <p:grpSpPr>
          <a:xfrm>
            <a:off x="4690925" y="3719160"/>
            <a:ext cx="6769152" cy="1080809"/>
            <a:chOff x="4989024" y="4171736"/>
            <a:chExt cx="7139340" cy="1139916"/>
          </a:xfrm>
        </p:grpSpPr>
        <p:sp>
          <p:nvSpPr>
            <p:cNvPr id="188" name="Text Box 14"/>
            <p:cNvSpPr txBox="1">
              <a:spLocks noChangeArrowheads="1"/>
            </p:cNvSpPr>
            <p:nvPr/>
          </p:nvSpPr>
          <p:spPr bwMode="auto">
            <a:xfrm>
              <a:off x="4989024" y="4171736"/>
              <a:ext cx="7139340" cy="1139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通过外接于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间的电流放大器中的电流方向可判断读出的是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还是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0(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与写入时定义的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有关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2275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3" name="直接连接符 172"/>
            <p:cNvCxnSpPr/>
            <p:nvPr/>
          </p:nvCxnSpPr>
          <p:spPr>
            <a:xfrm>
              <a:off x="7450282" y="4333009"/>
              <a:ext cx="4156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9" name="文本框 298"/>
          <p:cNvSpPr txBox="1"/>
          <p:nvPr/>
        </p:nvSpPr>
        <p:spPr>
          <a:xfrm>
            <a:off x="4876801" y="5271073"/>
            <a:ext cx="580289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无论读</a:t>
            </a:r>
            <a:r>
              <a:rPr lang="en-US" altLang="zh-CN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写，都要求</a:t>
            </a:r>
            <a:r>
              <a:rPr lang="en-US" altLang="zh-CN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</a:t>
            </a:r>
            <a:r>
              <a:rPr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译码线同时有效</a:t>
            </a:r>
          </a:p>
        </p:txBody>
      </p:sp>
      <p:sp>
        <p:nvSpPr>
          <p:cNvPr id="124" name="Rectangle 100"/>
          <p:cNvSpPr>
            <a:spLocks noChangeArrowheads="1"/>
          </p:cNvSpPr>
          <p:nvPr/>
        </p:nvSpPr>
        <p:spPr bwMode="auto">
          <a:xfrm>
            <a:off x="1539549" y="3249523"/>
            <a:ext cx="234805" cy="2643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A</a:t>
            </a:r>
            <a:endParaRPr lang="en-US" altLang="zh-CN" sz="1517" dirty="0">
              <a:solidFill>
                <a:srgbClr val="0000FF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125" name="Rectangle 100"/>
          <p:cNvSpPr>
            <a:spLocks noChangeArrowheads="1"/>
          </p:cNvSpPr>
          <p:nvPr/>
        </p:nvSpPr>
        <p:spPr bwMode="auto">
          <a:xfrm>
            <a:off x="3165148" y="3257984"/>
            <a:ext cx="186640" cy="287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solidFill>
                  <a:srgbClr val="0000FF"/>
                </a:solidFill>
                <a:latin typeface="Tahoma" pitchFamily="34" charset="0"/>
                <a:ea typeface="宋体" charset="-122"/>
              </a:rPr>
              <a:t>B</a:t>
            </a:r>
          </a:p>
        </p:txBody>
      </p:sp>
      <p:sp>
        <p:nvSpPr>
          <p:cNvPr id="126" name="标题 1">
            <a:extLst>
              <a:ext uri="{FF2B5EF4-FFF2-40B4-BE49-F238E27FC236}">
                <a16:creationId xmlns:a16="http://schemas.microsoft.com/office/drawing/2014/main" id="{94A4CD05-52F9-4665-A297-716BCDA1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4.2.1 </a:t>
            </a:r>
            <a:r>
              <a:rPr lang="zh-CN" altLang="en-US" dirty="0"/>
              <a:t>静态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5701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159" name="组合 4179"/>
          <p:cNvGrpSpPr/>
          <p:nvPr/>
        </p:nvGrpSpPr>
        <p:grpSpPr bwMode="auto">
          <a:xfrm>
            <a:off x="776142" y="897264"/>
            <a:ext cx="4472515" cy="459986"/>
            <a:chOff x="-96346" y="0"/>
            <a:chExt cx="3403852" cy="524627"/>
          </a:xfrm>
        </p:grpSpPr>
        <p:sp>
          <p:nvSpPr>
            <p:cNvPr id="160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2829036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2689374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存储单元工作原理 </a:t>
              </a:r>
            </a:p>
          </p:txBody>
        </p:sp>
      </p:grpSp>
      <p:sp>
        <p:nvSpPr>
          <p:cNvPr id="164" name="Text Box 2"/>
          <p:cNvSpPr txBox="1">
            <a:spLocks noChangeArrowheads="1"/>
          </p:cNvSpPr>
          <p:nvPr/>
        </p:nvSpPr>
        <p:spPr bwMode="auto">
          <a:xfrm>
            <a:off x="4661455" y="1912819"/>
            <a:ext cx="1682797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7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227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</a:p>
        </p:txBody>
      </p:sp>
      <p:sp>
        <p:nvSpPr>
          <p:cNvPr id="165" name="Text Box 14"/>
          <p:cNvSpPr txBox="1">
            <a:spLocks noChangeArrowheads="1"/>
          </p:cNvSpPr>
          <p:nvPr/>
        </p:nvSpPr>
        <p:spPr bwMode="auto">
          <a:xfrm>
            <a:off x="4689662" y="2609155"/>
            <a:ext cx="5246368" cy="160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撤销后，由负载管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275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275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 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分别为工作管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275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275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提供工作电流，保持其稳定互锁状态不变。</a:t>
            </a:r>
          </a:p>
        </p:txBody>
      </p:sp>
      <p:sp>
        <p:nvSpPr>
          <p:cNvPr id="192" name="Rectangle 2"/>
          <p:cNvSpPr>
            <a:spLocks noChangeArrowheads="1"/>
          </p:cNvSpPr>
          <p:nvPr/>
        </p:nvSpPr>
        <p:spPr bwMode="auto">
          <a:xfrm>
            <a:off x="931119" y="2029803"/>
            <a:ext cx="2962204" cy="2817707"/>
          </a:xfrm>
          <a:prstGeom prst="rect">
            <a:avLst/>
          </a:prstGeom>
          <a:solidFill>
            <a:srgbClr val="008000">
              <a:alpha val="20000"/>
            </a:srgbClr>
          </a:solidFill>
          <a:ln w="19050" algn="ctr">
            <a:noFill/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zh-CN" sz="1707"/>
          </a:p>
        </p:txBody>
      </p:sp>
      <p:sp>
        <p:nvSpPr>
          <p:cNvPr id="193" name="Rectangle 2"/>
          <p:cNvSpPr>
            <a:spLocks noChangeArrowheads="1"/>
          </p:cNvSpPr>
          <p:nvPr/>
        </p:nvSpPr>
        <p:spPr bwMode="auto">
          <a:xfrm>
            <a:off x="930311" y="2042908"/>
            <a:ext cx="2962204" cy="2817707"/>
          </a:xfrm>
          <a:prstGeom prst="rect">
            <a:avLst/>
          </a:prstGeom>
          <a:solidFill>
            <a:schemeClr val="bg2">
              <a:alpha val="20000"/>
            </a:schemeClr>
          </a:solidFill>
          <a:ln w="19050" algn="ctr">
            <a:noFill/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zh-CN" sz="1707"/>
          </a:p>
        </p:txBody>
      </p:sp>
      <p:sp>
        <p:nvSpPr>
          <p:cNvPr id="194" name="Rectangle 4"/>
          <p:cNvSpPr>
            <a:spLocks noChangeArrowheads="1"/>
          </p:cNvSpPr>
          <p:nvPr/>
        </p:nvSpPr>
        <p:spPr bwMode="auto">
          <a:xfrm>
            <a:off x="2495703" y="4424111"/>
            <a:ext cx="686364" cy="4365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itchFamily="18" charset="0"/>
                <a:ea typeface="宋体" charset="-122"/>
              </a:rPr>
              <a:t>V</a:t>
            </a:r>
            <a:r>
              <a:rPr lang="en-US" altLang="zh-CN" sz="1517" baseline="-25000" dirty="0" err="1">
                <a:latin typeface="Times New Roman" pitchFamily="18" charset="0"/>
                <a:ea typeface="宋体" charset="-122"/>
              </a:rPr>
              <a:t>ss</a:t>
            </a:r>
            <a:r>
              <a:rPr lang="en-US" altLang="zh-CN" sz="1517" dirty="0">
                <a:latin typeface="Times New Roman" pitchFamily="18" charset="0"/>
                <a:ea typeface="宋体" charset="-122"/>
              </a:rPr>
              <a:t>(0V)</a:t>
            </a:r>
            <a:endParaRPr lang="en-US" altLang="zh-CN" sz="1517" dirty="0">
              <a:latin typeface="Tahoma" pitchFamily="34" charset="0"/>
              <a:ea typeface="宋体" charset="-122"/>
            </a:endParaRPr>
          </a:p>
        </p:txBody>
      </p:sp>
      <p:sp>
        <p:nvSpPr>
          <p:cNvPr id="195" name="Line 5"/>
          <p:cNvSpPr>
            <a:spLocks noChangeShapeType="1"/>
          </p:cNvSpPr>
          <p:nvPr/>
        </p:nvSpPr>
        <p:spPr bwMode="auto">
          <a:xfrm>
            <a:off x="1352816" y="2259654"/>
            <a:ext cx="2150400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96" name="Line 6"/>
          <p:cNvSpPr>
            <a:spLocks noChangeAspect="1" noChangeShapeType="1"/>
          </p:cNvSpPr>
          <p:nvPr/>
        </p:nvSpPr>
        <p:spPr bwMode="auto">
          <a:xfrm>
            <a:off x="1737090" y="2765397"/>
            <a:ext cx="1372729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97" name="Line 7"/>
          <p:cNvSpPr>
            <a:spLocks noChangeAspect="1" noChangeShapeType="1"/>
          </p:cNvSpPr>
          <p:nvPr/>
        </p:nvSpPr>
        <p:spPr bwMode="auto">
          <a:xfrm>
            <a:off x="2098334" y="2765397"/>
            <a:ext cx="0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98" name="Line 8"/>
          <p:cNvSpPr>
            <a:spLocks noChangeAspect="1" noChangeShapeType="1"/>
          </p:cNvSpPr>
          <p:nvPr/>
        </p:nvSpPr>
        <p:spPr bwMode="auto">
          <a:xfrm>
            <a:off x="1737090" y="2765397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99" name="Line 9"/>
          <p:cNvSpPr>
            <a:spLocks noChangeAspect="1" noChangeShapeType="1"/>
          </p:cNvSpPr>
          <p:nvPr/>
        </p:nvSpPr>
        <p:spPr bwMode="auto">
          <a:xfrm>
            <a:off x="1737090" y="3198890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0" name="Line 10"/>
          <p:cNvSpPr>
            <a:spLocks noChangeAspect="1" noChangeShapeType="1"/>
          </p:cNvSpPr>
          <p:nvPr/>
        </p:nvSpPr>
        <p:spPr bwMode="auto">
          <a:xfrm>
            <a:off x="1737090" y="3487886"/>
            <a:ext cx="433493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1" name="Line 11"/>
          <p:cNvSpPr>
            <a:spLocks noChangeAspect="1" noChangeShapeType="1"/>
          </p:cNvSpPr>
          <p:nvPr/>
        </p:nvSpPr>
        <p:spPr bwMode="auto">
          <a:xfrm>
            <a:off x="3109819" y="2765397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2" name="Line 12"/>
          <p:cNvSpPr>
            <a:spLocks noChangeAspect="1" noChangeShapeType="1"/>
          </p:cNvSpPr>
          <p:nvPr/>
        </p:nvSpPr>
        <p:spPr bwMode="auto">
          <a:xfrm>
            <a:off x="2748574" y="2765397"/>
            <a:ext cx="0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03" name="Group 13"/>
          <p:cNvGrpSpPr>
            <a:grpSpLocks/>
          </p:cNvGrpSpPr>
          <p:nvPr/>
        </p:nvGrpSpPr>
        <p:grpSpPr bwMode="auto">
          <a:xfrm>
            <a:off x="1737090" y="2982144"/>
            <a:ext cx="1372729" cy="433493"/>
            <a:chOff x="2352" y="1816"/>
            <a:chExt cx="912" cy="288"/>
          </a:xfrm>
        </p:grpSpPr>
        <p:sp>
          <p:nvSpPr>
            <p:cNvPr id="204" name="Rectangle 14"/>
            <p:cNvSpPr>
              <a:spLocks noChangeArrowheads="1"/>
            </p:cNvSpPr>
            <p:nvPr/>
          </p:nvSpPr>
          <p:spPr bwMode="auto">
            <a:xfrm>
              <a:off x="2976" y="19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b="1" dirty="0"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="1" baseline="-25000" dirty="0">
                  <a:latin typeface="Times New Roman" pitchFamily="18" charset="0"/>
                  <a:ea typeface="宋体" charset="-122"/>
                </a:rPr>
                <a:t>4</a:t>
              </a:r>
              <a:endParaRPr lang="en-US" altLang="zh-CN" sz="1517" b="1" dirty="0"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05" name="Rectangle 15"/>
            <p:cNvSpPr>
              <a:spLocks noChangeArrowheads="1"/>
            </p:cNvSpPr>
            <p:nvPr/>
          </p:nvSpPr>
          <p:spPr bwMode="auto">
            <a:xfrm>
              <a:off x="2544" y="19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b="1" dirty="0"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="1" baseline="-25000" dirty="0">
                  <a:latin typeface="Times New Roman" pitchFamily="18" charset="0"/>
                  <a:ea typeface="宋体" charset="-122"/>
                </a:rPr>
                <a:t>3</a:t>
              </a:r>
              <a:endParaRPr lang="en-US" altLang="zh-CN" sz="1517" b="1" dirty="0">
                <a:latin typeface="Tahoma" pitchFamily="34" charset="0"/>
                <a:ea typeface="宋体" charset="-122"/>
              </a:endParaRPr>
            </a:p>
          </p:txBody>
        </p:sp>
        <p:grpSp>
          <p:nvGrpSpPr>
            <p:cNvPr id="206" name="Group 16"/>
            <p:cNvGrpSpPr>
              <a:grpSpLocks/>
            </p:cNvGrpSpPr>
            <p:nvPr/>
          </p:nvGrpSpPr>
          <p:grpSpPr bwMode="auto">
            <a:xfrm>
              <a:off x="2352" y="1816"/>
              <a:ext cx="912" cy="192"/>
              <a:chOff x="2352" y="1816"/>
              <a:chExt cx="912" cy="192"/>
            </a:xfrm>
          </p:grpSpPr>
          <p:grpSp>
            <p:nvGrpSpPr>
              <p:cNvPr id="207" name="Group 17"/>
              <p:cNvGrpSpPr>
                <a:grpSpLocks noChangeAspect="1"/>
              </p:cNvGrpSpPr>
              <p:nvPr/>
            </p:nvGrpSpPr>
            <p:grpSpPr bwMode="auto">
              <a:xfrm>
                <a:off x="2352" y="1816"/>
                <a:ext cx="240" cy="192"/>
                <a:chOff x="3360" y="2064"/>
                <a:chExt cx="240" cy="192"/>
              </a:xfrm>
            </p:grpSpPr>
            <p:sp>
              <p:nvSpPr>
                <p:cNvPr id="214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06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5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11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6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11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7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20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8" name="Line 22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1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grpSp>
            <p:nvGrpSpPr>
              <p:cNvPr id="208" name="Group 23"/>
              <p:cNvGrpSpPr>
                <a:grpSpLocks noChangeAspect="1"/>
              </p:cNvGrpSpPr>
              <p:nvPr/>
            </p:nvGrpSpPr>
            <p:grpSpPr bwMode="auto">
              <a:xfrm>
                <a:off x="3024" y="1816"/>
                <a:ext cx="240" cy="192"/>
                <a:chOff x="4032" y="2064"/>
                <a:chExt cx="240" cy="192"/>
              </a:xfrm>
            </p:grpSpPr>
            <p:sp>
              <p:nvSpPr>
                <p:cNvPr id="209" name="Line 24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06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0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11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1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11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2" name="Line 27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20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3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1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</p:grpSp>
      </p:grpSp>
      <p:sp>
        <p:nvSpPr>
          <p:cNvPr id="219" name="Line 29"/>
          <p:cNvSpPr>
            <a:spLocks noChangeAspect="1" noChangeShapeType="1"/>
          </p:cNvSpPr>
          <p:nvPr/>
        </p:nvSpPr>
        <p:spPr bwMode="auto">
          <a:xfrm>
            <a:off x="1737090" y="3487885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0" name="Line 30"/>
          <p:cNvSpPr>
            <a:spLocks noChangeAspect="1" noChangeShapeType="1"/>
          </p:cNvSpPr>
          <p:nvPr/>
        </p:nvSpPr>
        <p:spPr bwMode="auto">
          <a:xfrm>
            <a:off x="3109819" y="3487885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1" name="Line 31"/>
          <p:cNvSpPr>
            <a:spLocks noChangeAspect="1" noChangeShapeType="1"/>
          </p:cNvSpPr>
          <p:nvPr/>
        </p:nvSpPr>
        <p:spPr bwMode="auto">
          <a:xfrm>
            <a:off x="2676326" y="3487886"/>
            <a:ext cx="433493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2" name="Line 32"/>
          <p:cNvSpPr>
            <a:spLocks noChangeAspect="1" noChangeShapeType="1"/>
          </p:cNvSpPr>
          <p:nvPr/>
        </p:nvSpPr>
        <p:spPr bwMode="auto">
          <a:xfrm flipV="1">
            <a:off x="2098334" y="3487886"/>
            <a:ext cx="577991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3" name="Line 33"/>
          <p:cNvSpPr>
            <a:spLocks noChangeAspect="1" noChangeShapeType="1"/>
          </p:cNvSpPr>
          <p:nvPr/>
        </p:nvSpPr>
        <p:spPr bwMode="auto">
          <a:xfrm>
            <a:off x="2170583" y="3487886"/>
            <a:ext cx="577991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4" name="Line 34"/>
          <p:cNvSpPr>
            <a:spLocks noChangeAspect="1" noChangeShapeType="1"/>
          </p:cNvSpPr>
          <p:nvPr/>
        </p:nvSpPr>
        <p:spPr bwMode="auto">
          <a:xfrm>
            <a:off x="1737090" y="4354872"/>
            <a:ext cx="1372729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5" name="Line 35"/>
          <p:cNvSpPr>
            <a:spLocks noChangeAspect="1" noChangeShapeType="1"/>
          </p:cNvSpPr>
          <p:nvPr/>
        </p:nvSpPr>
        <p:spPr bwMode="auto">
          <a:xfrm>
            <a:off x="1737090" y="3921379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6" name="Line 36"/>
          <p:cNvSpPr>
            <a:spLocks noChangeAspect="1" noChangeShapeType="1"/>
          </p:cNvSpPr>
          <p:nvPr/>
        </p:nvSpPr>
        <p:spPr bwMode="auto">
          <a:xfrm>
            <a:off x="3109819" y="3921379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7" name="Line 37"/>
          <p:cNvSpPr>
            <a:spLocks noChangeAspect="1" noChangeShapeType="1"/>
          </p:cNvSpPr>
          <p:nvPr/>
        </p:nvSpPr>
        <p:spPr bwMode="auto">
          <a:xfrm>
            <a:off x="3109819" y="3198890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8" name="Line 38"/>
          <p:cNvSpPr>
            <a:spLocks noChangeAspect="1" noChangeShapeType="1"/>
          </p:cNvSpPr>
          <p:nvPr/>
        </p:nvSpPr>
        <p:spPr bwMode="auto">
          <a:xfrm>
            <a:off x="1448094" y="3487886"/>
            <a:ext cx="288996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9" name="Line 39"/>
          <p:cNvSpPr>
            <a:spLocks noChangeAspect="1" noChangeShapeType="1"/>
          </p:cNvSpPr>
          <p:nvPr/>
        </p:nvSpPr>
        <p:spPr bwMode="auto">
          <a:xfrm>
            <a:off x="3109819" y="3487886"/>
            <a:ext cx="288996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0" name="Line 40"/>
          <p:cNvSpPr>
            <a:spLocks noChangeShapeType="1"/>
          </p:cNvSpPr>
          <p:nvPr/>
        </p:nvSpPr>
        <p:spPr bwMode="auto">
          <a:xfrm>
            <a:off x="1159099" y="3487886"/>
            <a:ext cx="0" cy="17339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1" name="Line 41"/>
          <p:cNvSpPr>
            <a:spLocks noChangeShapeType="1"/>
          </p:cNvSpPr>
          <p:nvPr/>
        </p:nvSpPr>
        <p:spPr bwMode="auto">
          <a:xfrm flipH="1">
            <a:off x="1159099" y="3487886"/>
            <a:ext cx="144498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2" name="Line 42"/>
          <p:cNvSpPr>
            <a:spLocks noChangeShapeType="1"/>
          </p:cNvSpPr>
          <p:nvPr/>
        </p:nvSpPr>
        <p:spPr bwMode="auto">
          <a:xfrm>
            <a:off x="3687810" y="3487886"/>
            <a:ext cx="0" cy="17339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3" name="Line 43"/>
          <p:cNvSpPr>
            <a:spLocks noChangeShapeType="1"/>
          </p:cNvSpPr>
          <p:nvPr/>
        </p:nvSpPr>
        <p:spPr bwMode="auto">
          <a:xfrm flipH="1">
            <a:off x="3543312" y="3487886"/>
            <a:ext cx="144498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34" name="Group 44"/>
          <p:cNvGrpSpPr>
            <a:grpSpLocks/>
          </p:cNvGrpSpPr>
          <p:nvPr/>
        </p:nvGrpSpPr>
        <p:grpSpPr bwMode="auto">
          <a:xfrm>
            <a:off x="2387330" y="4354872"/>
            <a:ext cx="72249" cy="216747"/>
            <a:chOff x="3744" y="2880"/>
            <a:chExt cx="96" cy="288"/>
          </a:xfrm>
        </p:grpSpPr>
        <p:sp>
          <p:nvSpPr>
            <p:cNvPr id="235" name="Line 45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6" name="Oval 46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zh-CN" sz="1707"/>
            </a:p>
          </p:txBody>
        </p:sp>
      </p:grpSp>
      <p:grpSp>
        <p:nvGrpSpPr>
          <p:cNvPr id="237" name="Group 47"/>
          <p:cNvGrpSpPr>
            <a:grpSpLocks/>
          </p:cNvGrpSpPr>
          <p:nvPr/>
        </p:nvGrpSpPr>
        <p:grpSpPr bwMode="auto">
          <a:xfrm flipV="1">
            <a:off x="2387330" y="2548650"/>
            <a:ext cx="72249" cy="216747"/>
            <a:chOff x="3744" y="2880"/>
            <a:chExt cx="96" cy="288"/>
          </a:xfrm>
        </p:grpSpPr>
        <p:sp>
          <p:nvSpPr>
            <p:cNvPr id="238" name="Line 48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9" name="Oval 49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r"/>
              <a:endParaRPr lang="zh-CN" altLang="zh-CN" sz="1707"/>
            </a:p>
          </p:txBody>
        </p:sp>
      </p:grpSp>
      <p:sp>
        <p:nvSpPr>
          <p:cNvPr id="240" name="Line 50"/>
          <p:cNvSpPr>
            <a:spLocks noChangeShapeType="1"/>
          </p:cNvSpPr>
          <p:nvPr/>
        </p:nvSpPr>
        <p:spPr bwMode="auto">
          <a:xfrm>
            <a:off x="1375845" y="2259654"/>
            <a:ext cx="0" cy="866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41" name="Line 51"/>
          <p:cNvSpPr>
            <a:spLocks noChangeShapeType="1"/>
          </p:cNvSpPr>
          <p:nvPr/>
        </p:nvSpPr>
        <p:spPr bwMode="auto">
          <a:xfrm>
            <a:off x="3471063" y="2259654"/>
            <a:ext cx="0" cy="866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42" name="Line 52"/>
          <p:cNvSpPr>
            <a:spLocks noChangeShapeType="1"/>
          </p:cNvSpPr>
          <p:nvPr/>
        </p:nvSpPr>
        <p:spPr bwMode="auto">
          <a:xfrm>
            <a:off x="1520343" y="5294108"/>
            <a:ext cx="1806222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43" name="Line 53"/>
          <p:cNvSpPr>
            <a:spLocks noChangeShapeType="1"/>
          </p:cNvSpPr>
          <p:nvPr/>
        </p:nvSpPr>
        <p:spPr bwMode="auto">
          <a:xfrm>
            <a:off x="1159099" y="5366357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44" name="Line 54"/>
          <p:cNvSpPr>
            <a:spLocks noChangeShapeType="1"/>
          </p:cNvSpPr>
          <p:nvPr/>
        </p:nvSpPr>
        <p:spPr bwMode="auto">
          <a:xfrm>
            <a:off x="3687810" y="5366357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45" name="Group 56"/>
          <p:cNvGrpSpPr>
            <a:grpSpLocks/>
          </p:cNvGrpSpPr>
          <p:nvPr/>
        </p:nvGrpSpPr>
        <p:grpSpPr bwMode="auto">
          <a:xfrm>
            <a:off x="1737090" y="3704632"/>
            <a:ext cx="1372729" cy="505742"/>
            <a:chOff x="2352" y="2296"/>
            <a:chExt cx="912" cy="336"/>
          </a:xfrm>
        </p:grpSpPr>
        <p:grpSp>
          <p:nvGrpSpPr>
            <p:cNvPr id="246" name="Group 57"/>
            <p:cNvGrpSpPr>
              <a:grpSpLocks/>
            </p:cNvGrpSpPr>
            <p:nvPr/>
          </p:nvGrpSpPr>
          <p:grpSpPr bwMode="auto">
            <a:xfrm>
              <a:off x="2352" y="2296"/>
              <a:ext cx="912" cy="192"/>
              <a:chOff x="2352" y="2296"/>
              <a:chExt cx="912" cy="192"/>
            </a:xfrm>
          </p:grpSpPr>
          <p:grpSp>
            <p:nvGrpSpPr>
              <p:cNvPr id="249" name="Group 58"/>
              <p:cNvGrpSpPr>
                <a:grpSpLocks noChangeAspect="1"/>
              </p:cNvGrpSpPr>
              <p:nvPr/>
            </p:nvGrpSpPr>
            <p:grpSpPr bwMode="auto">
              <a:xfrm>
                <a:off x="2352" y="2296"/>
                <a:ext cx="240" cy="192"/>
                <a:chOff x="3360" y="2544"/>
                <a:chExt cx="240" cy="192"/>
              </a:xfrm>
            </p:grpSpPr>
            <p:sp>
              <p:nvSpPr>
                <p:cNvPr id="256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7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8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9" name="Line 6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60" name="Line 6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grpSp>
            <p:nvGrpSpPr>
              <p:cNvPr id="250" name="Group 64"/>
              <p:cNvGrpSpPr>
                <a:grpSpLocks noChangeAspect="1"/>
              </p:cNvGrpSpPr>
              <p:nvPr/>
            </p:nvGrpSpPr>
            <p:grpSpPr bwMode="auto">
              <a:xfrm>
                <a:off x="3024" y="2296"/>
                <a:ext cx="240" cy="192"/>
                <a:chOff x="4032" y="2544"/>
                <a:chExt cx="240" cy="192"/>
              </a:xfrm>
            </p:grpSpPr>
            <p:sp>
              <p:nvSpPr>
                <p:cNvPr id="251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2" name="Line 66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3" name="Line 67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4" name="Line 68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55" name="Line 69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</p:grpSp>
        <p:sp>
          <p:nvSpPr>
            <p:cNvPr id="247" name="Rectangle 70"/>
            <p:cNvSpPr>
              <a:spLocks noChangeArrowheads="1"/>
            </p:cNvSpPr>
            <p:nvPr/>
          </p:nvSpPr>
          <p:spPr bwMode="auto">
            <a:xfrm>
              <a:off x="2544" y="2440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aseline="-250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1</a:t>
              </a:r>
              <a:endParaRPr lang="en-US" altLang="zh-CN" sz="1517" dirty="0">
                <a:solidFill>
                  <a:srgbClr val="0000FF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48" name="Rectangle 71"/>
            <p:cNvSpPr>
              <a:spLocks noChangeArrowheads="1"/>
            </p:cNvSpPr>
            <p:nvPr/>
          </p:nvSpPr>
          <p:spPr bwMode="auto">
            <a:xfrm>
              <a:off x="2976" y="2440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aseline="-25000" dirty="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2</a:t>
              </a:r>
              <a:endParaRPr lang="en-US" altLang="zh-CN" sz="1517" dirty="0">
                <a:solidFill>
                  <a:srgbClr val="0000FF"/>
                </a:solidFill>
                <a:latin typeface="Tahoma" pitchFamily="34" charset="0"/>
                <a:ea typeface="宋体" charset="-122"/>
              </a:endParaRPr>
            </a:p>
          </p:txBody>
        </p:sp>
      </p:grpSp>
      <p:grpSp>
        <p:nvGrpSpPr>
          <p:cNvPr id="261" name="Group 73"/>
          <p:cNvGrpSpPr>
            <a:grpSpLocks noChangeAspect="1"/>
          </p:cNvGrpSpPr>
          <p:nvPr/>
        </p:nvGrpSpPr>
        <p:grpSpPr bwMode="auto">
          <a:xfrm>
            <a:off x="1159099" y="5149610"/>
            <a:ext cx="361244" cy="288996"/>
            <a:chOff x="3360" y="2544"/>
            <a:chExt cx="240" cy="192"/>
          </a:xfrm>
        </p:grpSpPr>
        <p:sp>
          <p:nvSpPr>
            <p:cNvPr id="262" name="Line 74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3" name="Line 75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4" name="Line 76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5" name="Line 77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6" name="Line 78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267" name="Group 79"/>
          <p:cNvGrpSpPr>
            <a:grpSpLocks noChangeAspect="1"/>
          </p:cNvGrpSpPr>
          <p:nvPr/>
        </p:nvGrpSpPr>
        <p:grpSpPr bwMode="auto">
          <a:xfrm>
            <a:off x="3326566" y="5149610"/>
            <a:ext cx="361244" cy="288996"/>
            <a:chOff x="4032" y="2544"/>
            <a:chExt cx="240" cy="192"/>
          </a:xfrm>
        </p:grpSpPr>
        <p:sp>
          <p:nvSpPr>
            <p:cNvPr id="268" name="Line 80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9" name="Line 81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70" name="Line 82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71" name="Line 83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72" name="Line 84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273" name="组合 272"/>
          <p:cNvGrpSpPr/>
          <p:nvPr/>
        </p:nvGrpSpPr>
        <p:grpSpPr>
          <a:xfrm>
            <a:off x="1231348" y="3126641"/>
            <a:ext cx="2456462" cy="2095218"/>
            <a:chOff x="8236870" y="3106511"/>
            <a:chExt cx="2590800" cy="2209800"/>
          </a:xfrm>
        </p:grpSpPr>
        <p:sp>
          <p:nvSpPr>
            <p:cNvPr id="274" name="Rectangle 85"/>
            <p:cNvSpPr>
              <a:spLocks noChangeArrowheads="1"/>
            </p:cNvSpPr>
            <p:nvPr/>
          </p:nvSpPr>
          <p:spPr bwMode="auto">
            <a:xfrm>
              <a:off x="8389270" y="5011511"/>
              <a:ext cx="22860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aseline="-2500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7</a:t>
              </a:r>
              <a:endParaRPr lang="en-US" altLang="zh-CN" sz="1517">
                <a:solidFill>
                  <a:srgbClr val="0000FF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75" name="Rectangle 86"/>
            <p:cNvSpPr>
              <a:spLocks noChangeArrowheads="1"/>
            </p:cNvSpPr>
            <p:nvPr/>
          </p:nvSpPr>
          <p:spPr bwMode="auto">
            <a:xfrm>
              <a:off x="10370470" y="5011511"/>
              <a:ext cx="22860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T</a:t>
              </a:r>
              <a:r>
                <a:rPr lang="en-US" altLang="zh-CN" sz="1517" baseline="-25000">
                  <a:solidFill>
                    <a:srgbClr val="0000FF"/>
                  </a:solidFill>
                  <a:latin typeface="Times New Roman" pitchFamily="18" charset="0"/>
                  <a:ea typeface="宋体" charset="-122"/>
                </a:rPr>
                <a:t>8</a:t>
              </a:r>
              <a:endParaRPr lang="en-US" altLang="zh-CN" sz="1517">
                <a:solidFill>
                  <a:srgbClr val="0000FF"/>
                </a:solidFill>
                <a:latin typeface="Tahoma" pitchFamily="34" charset="0"/>
                <a:ea typeface="宋体" charset="-122"/>
              </a:endParaRPr>
            </a:p>
          </p:txBody>
        </p:sp>
        <p:grpSp>
          <p:nvGrpSpPr>
            <p:cNvPr id="276" name="Group 87"/>
            <p:cNvGrpSpPr>
              <a:grpSpLocks/>
            </p:cNvGrpSpPr>
            <p:nvPr/>
          </p:nvGrpSpPr>
          <p:grpSpPr bwMode="auto">
            <a:xfrm>
              <a:off x="8236870" y="3106511"/>
              <a:ext cx="2590800" cy="685800"/>
              <a:chOff x="2016" y="1912"/>
              <a:chExt cx="1632" cy="432"/>
            </a:xfrm>
          </p:grpSpPr>
          <p:grpSp>
            <p:nvGrpSpPr>
              <p:cNvPr id="277" name="Group 88"/>
              <p:cNvGrpSpPr>
                <a:grpSpLocks noChangeAspect="1"/>
              </p:cNvGrpSpPr>
              <p:nvPr/>
            </p:nvGrpSpPr>
            <p:grpSpPr bwMode="auto">
              <a:xfrm rot="16200000" flipV="1">
                <a:off x="1992" y="1936"/>
                <a:ext cx="240" cy="192"/>
                <a:chOff x="3360" y="2544"/>
                <a:chExt cx="240" cy="192"/>
              </a:xfrm>
            </p:grpSpPr>
            <p:sp>
              <p:nvSpPr>
                <p:cNvPr id="286" name="Line 8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7" name="Line 9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8" name="Line 9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9" name="Line 9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90" name="Line 9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grpSp>
            <p:nvGrpSpPr>
              <p:cNvPr id="278" name="Group 94"/>
              <p:cNvGrpSpPr>
                <a:grpSpLocks noChangeAspect="1"/>
              </p:cNvGrpSpPr>
              <p:nvPr/>
            </p:nvGrpSpPr>
            <p:grpSpPr bwMode="auto">
              <a:xfrm rot="16200000" flipV="1">
                <a:off x="3384" y="1936"/>
                <a:ext cx="240" cy="192"/>
                <a:chOff x="3360" y="2544"/>
                <a:chExt cx="240" cy="192"/>
              </a:xfrm>
            </p:grpSpPr>
            <p:sp>
              <p:nvSpPr>
                <p:cNvPr id="281" name="Line 95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2" name="Line 96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3" name="Line 97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4" name="Line 98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5" name="Line 99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sp>
            <p:nvSpPr>
              <p:cNvPr id="279" name="Rectangle 100"/>
              <p:cNvSpPr>
                <a:spLocks noChangeArrowheads="1"/>
              </p:cNvSpPr>
              <p:nvPr/>
            </p:nvSpPr>
            <p:spPr bwMode="auto">
              <a:xfrm>
                <a:off x="2016" y="2152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just"/>
                <a:r>
                  <a:rPr lang="en-US" altLang="zh-CN" sz="1517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T</a:t>
                </a:r>
                <a:r>
                  <a:rPr lang="en-US" altLang="zh-CN" sz="1517" baseline="-25000" dirty="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5</a:t>
                </a:r>
                <a:endParaRPr lang="en-US" altLang="zh-CN" sz="1517" dirty="0">
                  <a:solidFill>
                    <a:srgbClr val="0000FF"/>
                  </a:solidFill>
                  <a:latin typeface="Tahoma" pitchFamily="34" charset="0"/>
                  <a:ea typeface="宋体" charset="-122"/>
                </a:endParaRPr>
              </a:p>
            </p:txBody>
          </p:sp>
          <p:sp>
            <p:nvSpPr>
              <p:cNvPr id="280" name="Rectangle 101"/>
              <p:cNvSpPr>
                <a:spLocks noChangeArrowheads="1"/>
              </p:cNvSpPr>
              <p:nvPr/>
            </p:nvSpPr>
            <p:spPr bwMode="auto">
              <a:xfrm>
                <a:off x="3504" y="2152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just"/>
                <a:r>
                  <a:rPr lang="en-US" altLang="zh-CN" sz="1517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T</a:t>
                </a:r>
                <a:r>
                  <a:rPr lang="en-US" altLang="zh-CN" sz="1517" baseline="-25000">
                    <a:solidFill>
                      <a:srgbClr val="0000FF"/>
                    </a:solidFill>
                    <a:latin typeface="Times New Roman" pitchFamily="18" charset="0"/>
                    <a:ea typeface="宋体" charset="-122"/>
                  </a:rPr>
                  <a:t>6</a:t>
                </a:r>
                <a:endParaRPr lang="en-US" altLang="zh-CN" sz="1517">
                  <a:solidFill>
                    <a:srgbClr val="0000FF"/>
                  </a:solidFill>
                  <a:latin typeface="Tahoma" pitchFamily="34" charset="0"/>
                  <a:ea typeface="宋体" charset="-122"/>
                </a:endParaRPr>
              </a:p>
            </p:txBody>
          </p:sp>
        </p:grpSp>
      </p:grpSp>
      <p:sp>
        <p:nvSpPr>
          <p:cNvPr id="291" name="Rectangle 102"/>
          <p:cNvSpPr>
            <a:spLocks noChangeArrowheads="1"/>
          </p:cNvSpPr>
          <p:nvPr/>
        </p:nvSpPr>
        <p:spPr bwMode="auto">
          <a:xfrm>
            <a:off x="2423455" y="2328893"/>
            <a:ext cx="686364" cy="4365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itchFamily="18" charset="0"/>
                <a:ea typeface="宋体" charset="-122"/>
              </a:rPr>
              <a:t>V</a:t>
            </a:r>
            <a:r>
              <a:rPr lang="en-US" altLang="zh-CN" sz="1517" baseline="-25000" dirty="0">
                <a:latin typeface="Times New Roman" pitchFamily="18" charset="0"/>
                <a:ea typeface="宋体" charset="-122"/>
              </a:rPr>
              <a:t>DD</a:t>
            </a:r>
            <a:r>
              <a:rPr lang="en-US" altLang="zh-CN" sz="1517" dirty="0">
                <a:latin typeface="Times New Roman" pitchFamily="18" charset="0"/>
                <a:ea typeface="宋体" charset="-122"/>
              </a:rPr>
              <a:t>(5V)</a:t>
            </a:r>
            <a:endParaRPr lang="en-US" altLang="zh-CN" sz="1517" dirty="0">
              <a:latin typeface="Tahoma" pitchFamily="34" charset="0"/>
              <a:ea typeface="宋体" charset="-122"/>
            </a:endParaRPr>
          </a:p>
        </p:txBody>
      </p:sp>
      <p:sp>
        <p:nvSpPr>
          <p:cNvPr id="292" name="Rectangle 103"/>
          <p:cNvSpPr>
            <a:spLocks noChangeArrowheads="1"/>
          </p:cNvSpPr>
          <p:nvPr/>
        </p:nvSpPr>
        <p:spPr bwMode="auto">
          <a:xfrm>
            <a:off x="1195223" y="5655352"/>
            <a:ext cx="325120" cy="2167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I/O</a:t>
            </a:r>
            <a:endParaRPr lang="en-US" altLang="zh-CN" sz="1517">
              <a:solidFill>
                <a:srgbClr val="0000FF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293" name="Rectangle 104"/>
          <p:cNvSpPr>
            <a:spLocks noChangeArrowheads="1"/>
          </p:cNvSpPr>
          <p:nvPr/>
        </p:nvSpPr>
        <p:spPr bwMode="auto">
          <a:xfrm flipV="1">
            <a:off x="3326565" y="5727601"/>
            <a:ext cx="325120" cy="2167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u="sng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O/I</a:t>
            </a:r>
            <a:endParaRPr lang="en-US" altLang="zh-CN" sz="1517" u="sng">
              <a:solidFill>
                <a:srgbClr val="0000FF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294" name="Rectangle 106"/>
          <p:cNvSpPr>
            <a:spLocks noChangeArrowheads="1"/>
          </p:cNvSpPr>
          <p:nvPr/>
        </p:nvSpPr>
        <p:spPr bwMode="auto">
          <a:xfrm>
            <a:off x="1692628" y="1648317"/>
            <a:ext cx="1570674" cy="2859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295" name="Rectangle 106"/>
          <p:cNvSpPr>
            <a:spLocks noChangeArrowheads="1"/>
          </p:cNvSpPr>
          <p:nvPr/>
        </p:nvSpPr>
        <p:spPr bwMode="auto">
          <a:xfrm>
            <a:off x="1789491" y="5651383"/>
            <a:ext cx="1570674" cy="2859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296" name="Line 94"/>
          <p:cNvSpPr>
            <a:spLocks noChangeShapeType="1"/>
          </p:cNvSpPr>
          <p:nvPr/>
        </p:nvSpPr>
        <p:spPr bwMode="auto">
          <a:xfrm>
            <a:off x="2366546" y="5309587"/>
            <a:ext cx="0" cy="2730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 sz="1707"/>
          </a:p>
        </p:txBody>
      </p:sp>
      <p:cxnSp>
        <p:nvCxnSpPr>
          <p:cNvPr id="297" name="直接箭头连接符 296"/>
          <p:cNvCxnSpPr/>
          <p:nvPr/>
        </p:nvCxnSpPr>
        <p:spPr>
          <a:xfrm flipH="1">
            <a:off x="2396313" y="1953289"/>
            <a:ext cx="0" cy="30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00"/>
          <p:cNvSpPr>
            <a:spLocks noChangeArrowheads="1"/>
          </p:cNvSpPr>
          <p:nvPr/>
        </p:nvSpPr>
        <p:spPr bwMode="auto">
          <a:xfrm>
            <a:off x="1530879" y="3240853"/>
            <a:ext cx="234805" cy="2643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A</a:t>
            </a:r>
            <a:endParaRPr lang="en-US" altLang="zh-CN" sz="1517" dirty="0">
              <a:solidFill>
                <a:srgbClr val="0000FF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119" name="Rectangle 100"/>
          <p:cNvSpPr>
            <a:spLocks noChangeArrowheads="1"/>
          </p:cNvSpPr>
          <p:nvPr/>
        </p:nvSpPr>
        <p:spPr bwMode="auto">
          <a:xfrm>
            <a:off x="3156478" y="3249314"/>
            <a:ext cx="186640" cy="287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solidFill>
                  <a:srgbClr val="0000FF"/>
                </a:solidFill>
                <a:latin typeface="Tahoma" pitchFamily="34" charset="0"/>
                <a:ea typeface="宋体" charset="-122"/>
              </a:rPr>
              <a:t>B</a:t>
            </a:r>
          </a:p>
        </p:txBody>
      </p:sp>
      <p:sp>
        <p:nvSpPr>
          <p:cNvPr id="120" name="标题 1">
            <a:extLst>
              <a:ext uri="{FF2B5EF4-FFF2-40B4-BE49-F238E27FC236}">
                <a16:creationId xmlns:a16="http://schemas.microsoft.com/office/drawing/2014/main" id="{504CEFF8-64E5-4BB1-8109-E77DAB68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4.2.1 </a:t>
            </a:r>
            <a:r>
              <a:rPr lang="zh-CN" altLang="en-US" dirty="0"/>
              <a:t>静态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954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159" name="组合 4179"/>
          <p:cNvGrpSpPr/>
          <p:nvPr/>
        </p:nvGrpSpPr>
        <p:grpSpPr bwMode="auto">
          <a:xfrm>
            <a:off x="776141" y="921328"/>
            <a:ext cx="3594468" cy="443134"/>
            <a:chOff x="-96346" y="0"/>
            <a:chExt cx="3013298" cy="505407"/>
          </a:xfrm>
        </p:grpSpPr>
        <p:sp>
          <p:nvSpPr>
            <p:cNvPr id="160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五边形 4182"/>
            <p:cNvSpPr>
              <a:spLocks noChangeArrowheads="1"/>
            </p:cNvSpPr>
            <p:nvPr/>
          </p:nvSpPr>
          <p:spPr bwMode="auto">
            <a:xfrm flipH="1">
              <a:off x="478469" y="0"/>
              <a:ext cx="2438483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1" name="文本框 4183"/>
          <p:cNvSpPr txBox="1">
            <a:spLocks noChangeArrowheads="1"/>
          </p:cNvSpPr>
          <p:nvPr/>
        </p:nvSpPr>
        <p:spPr bwMode="auto">
          <a:xfrm>
            <a:off x="1724462" y="929357"/>
            <a:ext cx="2844000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静态存储器的结构</a:t>
            </a:r>
          </a:p>
        </p:txBody>
      </p:sp>
      <p:sp>
        <p:nvSpPr>
          <p:cNvPr id="122" name="标题 1">
            <a:extLst>
              <a:ext uri="{FF2B5EF4-FFF2-40B4-BE49-F238E27FC236}">
                <a16:creationId xmlns:a16="http://schemas.microsoft.com/office/drawing/2014/main" id="{5831001F-A094-4BE0-BFD0-BBAC3B6D0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4.2.1 </a:t>
            </a:r>
            <a:r>
              <a:rPr lang="zh-CN" altLang="en-US" dirty="0"/>
              <a:t>静态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</a:p>
        </p:txBody>
      </p:sp>
      <p:sp>
        <p:nvSpPr>
          <p:cNvPr id="120" name="Rectangle 33">
            <a:extLst>
              <a:ext uri="{FF2B5EF4-FFF2-40B4-BE49-F238E27FC236}">
                <a16:creationId xmlns:a16="http://schemas.microsoft.com/office/drawing/2014/main" id="{C0A3BBE7-82CD-46DD-AE1E-4844FCF068FB}"/>
              </a:ext>
            </a:extLst>
          </p:cNvPr>
          <p:cNvSpPr txBox="1">
            <a:spLocks noChangeArrowheads="1"/>
          </p:cNvSpPr>
          <p:nvPr/>
        </p:nvSpPr>
        <p:spPr>
          <a:xfrm>
            <a:off x="715616" y="4762298"/>
            <a:ext cx="3582988" cy="1745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000" b="1"/>
              <a:t>输入：</a:t>
            </a:r>
            <a:r>
              <a:rPr lang="en-US" altLang="zh-CN" sz="2000" b="1"/>
              <a:t>X   </a:t>
            </a:r>
            <a:r>
              <a:rPr lang="zh-CN" altLang="en-US" sz="2000" b="1"/>
              <a:t>行选择线</a:t>
            </a:r>
          </a:p>
          <a:p>
            <a:pPr>
              <a:defRPr/>
            </a:pPr>
            <a:r>
              <a:rPr lang="zh-CN" altLang="en-US" sz="2000" b="1"/>
              <a:t>输出：</a:t>
            </a:r>
            <a:r>
              <a:rPr lang="en-US" altLang="zh-CN" sz="2000" b="1"/>
              <a:t>D  </a:t>
            </a:r>
            <a:r>
              <a:rPr lang="zh-CN" altLang="en-US" sz="2000" b="1"/>
              <a:t>数据输出口</a:t>
            </a:r>
          </a:p>
          <a:p>
            <a:pPr>
              <a:defRPr/>
            </a:pPr>
            <a:r>
              <a:rPr lang="zh-CN" altLang="en-US" sz="2000" b="1"/>
              <a:t>行选线选中方能读写数据</a:t>
            </a:r>
            <a:endParaRPr lang="zh-CN" altLang="en-US" sz="2000" b="1" dirty="0"/>
          </a:p>
        </p:txBody>
      </p:sp>
      <p:sp>
        <p:nvSpPr>
          <p:cNvPr id="121" name="Line 2">
            <a:extLst>
              <a:ext uri="{FF2B5EF4-FFF2-40B4-BE49-F238E27FC236}">
                <a16:creationId xmlns:a16="http://schemas.microsoft.com/office/drawing/2014/main" id="{DDA80B9A-C350-46AF-BCBB-361545D44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8810" y="1905730"/>
            <a:ext cx="0" cy="396240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400">
              <a:latin typeface="+mn-ea"/>
            </a:endParaRPr>
          </a:p>
        </p:txBody>
      </p:sp>
      <p:sp>
        <p:nvSpPr>
          <p:cNvPr id="123" name="Rectangle 3">
            <a:extLst>
              <a:ext uri="{FF2B5EF4-FFF2-40B4-BE49-F238E27FC236}">
                <a16:creationId xmlns:a16="http://schemas.microsoft.com/office/drawing/2014/main" id="{24434AC3-415D-4C95-A8C9-66738E940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435" y="1181830"/>
            <a:ext cx="3810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2000">
                <a:solidFill>
                  <a:srgbClr val="C00000"/>
                </a:solidFill>
                <a:latin typeface="+mn-ea"/>
              </a:rPr>
              <a:t>X</a:t>
            </a:r>
            <a:r>
              <a:rPr lang="en-US" altLang="zh-CN" sz="2000" baseline="-25000">
                <a:solidFill>
                  <a:srgbClr val="C00000"/>
                </a:solidFill>
                <a:latin typeface="+mn-ea"/>
              </a:rPr>
              <a:t>0</a:t>
            </a:r>
          </a:p>
        </p:txBody>
      </p:sp>
      <p:grpSp>
        <p:nvGrpSpPr>
          <p:cNvPr id="124" name="Group 4">
            <a:extLst>
              <a:ext uri="{FF2B5EF4-FFF2-40B4-BE49-F238E27FC236}">
                <a16:creationId xmlns:a16="http://schemas.microsoft.com/office/drawing/2014/main" id="{C6271B4B-CC65-4F2B-8B1D-1CA4741FD175}"/>
              </a:ext>
            </a:extLst>
          </p:cNvPr>
          <p:cNvGrpSpPr>
            <a:grpSpLocks/>
          </p:cNvGrpSpPr>
          <p:nvPr/>
        </p:nvGrpSpPr>
        <p:grpSpPr bwMode="auto">
          <a:xfrm>
            <a:off x="6478810" y="5791930"/>
            <a:ext cx="2235200" cy="685800"/>
            <a:chOff x="960" y="2736"/>
            <a:chExt cx="1408" cy="432"/>
          </a:xfrm>
        </p:grpSpPr>
        <p:grpSp>
          <p:nvGrpSpPr>
            <p:cNvPr id="125" name="Group 5">
              <a:extLst>
                <a:ext uri="{FF2B5EF4-FFF2-40B4-BE49-F238E27FC236}">
                  <a16:creationId xmlns:a16="http://schemas.microsoft.com/office/drawing/2014/main" id="{3A5183A6-3FF6-46BA-A330-37EBCFB520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0" y="2736"/>
              <a:ext cx="240" cy="192"/>
              <a:chOff x="3360" y="2544"/>
              <a:chExt cx="240" cy="192"/>
            </a:xfrm>
          </p:grpSpPr>
          <p:sp>
            <p:nvSpPr>
              <p:cNvPr id="137" name="Line 6">
                <a:extLst>
                  <a:ext uri="{FF2B5EF4-FFF2-40B4-BE49-F238E27FC236}">
                    <a16:creationId xmlns:a16="http://schemas.microsoft.com/office/drawing/2014/main" id="{E8275AD9-C595-4FFB-8724-877454312D6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138" name="Line 7">
                <a:extLst>
                  <a:ext uri="{FF2B5EF4-FFF2-40B4-BE49-F238E27FC236}">
                    <a16:creationId xmlns:a16="http://schemas.microsoft.com/office/drawing/2014/main" id="{6AF0083D-C931-446C-8FFA-E63D2FFE66B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139" name="Line 8">
                <a:extLst>
                  <a:ext uri="{FF2B5EF4-FFF2-40B4-BE49-F238E27FC236}">
                    <a16:creationId xmlns:a16="http://schemas.microsoft.com/office/drawing/2014/main" id="{6FAB519C-2B1C-49BF-B039-13034417F3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140" name="Line 9">
                <a:extLst>
                  <a:ext uri="{FF2B5EF4-FFF2-40B4-BE49-F238E27FC236}">
                    <a16:creationId xmlns:a16="http://schemas.microsoft.com/office/drawing/2014/main" id="{FA0375FF-921A-43EC-8D13-F7D7742732B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156" name="Line 10">
                <a:extLst>
                  <a:ext uri="{FF2B5EF4-FFF2-40B4-BE49-F238E27FC236}">
                    <a16:creationId xmlns:a16="http://schemas.microsoft.com/office/drawing/2014/main" id="{F8C48B80-8471-4610-932B-54DF6FF6FA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</p:grpSp>
        <p:grpSp>
          <p:nvGrpSpPr>
            <p:cNvPr id="126" name="Group 11">
              <a:extLst>
                <a:ext uri="{FF2B5EF4-FFF2-40B4-BE49-F238E27FC236}">
                  <a16:creationId xmlns:a16="http://schemas.microsoft.com/office/drawing/2014/main" id="{579D2E40-7EBA-492A-BFA1-443825F7E3B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72" y="2736"/>
              <a:ext cx="240" cy="192"/>
              <a:chOff x="4032" y="2544"/>
              <a:chExt cx="240" cy="192"/>
            </a:xfrm>
          </p:grpSpPr>
          <p:sp>
            <p:nvSpPr>
              <p:cNvPr id="132" name="Line 12">
                <a:extLst>
                  <a:ext uri="{FF2B5EF4-FFF2-40B4-BE49-F238E27FC236}">
                    <a16:creationId xmlns:a16="http://schemas.microsoft.com/office/drawing/2014/main" id="{AD3B1DEE-E368-4965-8F3F-4B6B7E2329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133" name="Line 13">
                <a:extLst>
                  <a:ext uri="{FF2B5EF4-FFF2-40B4-BE49-F238E27FC236}">
                    <a16:creationId xmlns:a16="http://schemas.microsoft.com/office/drawing/2014/main" id="{A36DDB53-F3E0-4552-BB47-33D54574A35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134" name="Line 14">
                <a:extLst>
                  <a:ext uri="{FF2B5EF4-FFF2-40B4-BE49-F238E27FC236}">
                    <a16:creationId xmlns:a16="http://schemas.microsoft.com/office/drawing/2014/main" id="{97E9A21B-D183-4E88-A490-C8A0EE7E68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135" name="Line 15">
                <a:extLst>
                  <a:ext uri="{FF2B5EF4-FFF2-40B4-BE49-F238E27FC236}">
                    <a16:creationId xmlns:a16="http://schemas.microsoft.com/office/drawing/2014/main" id="{F2613925-A08A-4FD1-B483-73078E9F4B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136" name="Line 16">
                <a:extLst>
                  <a:ext uri="{FF2B5EF4-FFF2-40B4-BE49-F238E27FC236}">
                    <a16:creationId xmlns:a16="http://schemas.microsoft.com/office/drawing/2014/main" id="{551981EE-A172-4467-900A-479E981F1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</p:grpSp>
        <p:sp>
          <p:nvSpPr>
            <p:cNvPr id="127" name="Line 17">
              <a:extLst>
                <a:ext uri="{FF2B5EF4-FFF2-40B4-BE49-F238E27FC236}">
                  <a16:creationId xmlns:a16="http://schemas.microsoft.com/office/drawing/2014/main" id="{AFC3FD6B-8AE8-4A71-B7B1-FA2CE80A5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832"/>
              <a:ext cx="7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28" name="Line 18">
              <a:extLst>
                <a:ext uri="{FF2B5EF4-FFF2-40B4-BE49-F238E27FC236}">
                  <a16:creationId xmlns:a16="http://schemas.microsoft.com/office/drawing/2014/main" id="{27BE3038-753E-4D57-9002-9EA23A9999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832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29" name="Rectangle 19">
              <a:extLst>
                <a:ext uri="{FF2B5EF4-FFF2-40B4-BE49-F238E27FC236}">
                  <a16:creationId xmlns:a16="http://schemas.microsoft.com/office/drawing/2014/main" id="{6DB11BE5-FA9F-46D6-899E-1E62CDC16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" y="3018"/>
              <a:ext cx="768" cy="1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000" dirty="0">
                  <a:solidFill>
                    <a:srgbClr val="C00000"/>
                  </a:solidFill>
                  <a:latin typeface="+mn-ea"/>
                </a:rPr>
                <a:t>Y</a:t>
              </a:r>
              <a:r>
                <a:rPr lang="en-US" altLang="zh-CN" sz="2000" baseline="-25000" dirty="0">
                  <a:solidFill>
                    <a:srgbClr val="C00000"/>
                  </a:solidFill>
                  <a:latin typeface="+mn-ea"/>
                </a:rPr>
                <a:t>0</a:t>
              </a:r>
            </a:p>
          </p:txBody>
        </p:sp>
        <p:sp>
          <p:nvSpPr>
            <p:cNvPr id="130" name="Line 20">
              <a:extLst>
                <a:ext uri="{FF2B5EF4-FFF2-40B4-BE49-F238E27FC236}">
                  <a16:creationId xmlns:a16="http://schemas.microsoft.com/office/drawing/2014/main" id="{A9514D61-83C5-4CBE-9C09-149FA8C2C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8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31" name="Line 21">
              <a:extLst>
                <a:ext uri="{FF2B5EF4-FFF2-40B4-BE49-F238E27FC236}">
                  <a16:creationId xmlns:a16="http://schemas.microsoft.com/office/drawing/2014/main" id="{C8B045D8-31E5-4D56-9DA4-A0330B0F3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sp>
        <p:nvSpPr>
          <p:cNvPr id="157" name="Line 22">
            <a:extLst>
              <a:ext uri="{FF2B5EF4-FFF2-40B4-BE49-F238E27FC236}">
                <a16:creationId xmlns:a16="http://schemas.microsoft.com/office/drawing/2014/main" id="{0DA85F90-FF7E-4EC5-BDF1-0E3560F18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6810" y="1296130"/>
            <a:ext cx="541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400">
              <a:latin typeface="+mn-ea"/>
            </a:endParaRPr>
          </a:p>
        </p:txBody>
      </p:sp>
      <p:sp>
        <p:nvSpPr>
          <p:cNvPr id="163" name="Line 33">
            <a:extLst>
              <a:ext uri="{FF2B5EF4-FFF2-40B4-BE49-F238E27FC236}">
                <a16:creationId xmlns:a16="http://schemas.microsoft.com/office/drawing/2014/main" id="{54753E00-01A8-434D-A78C-B2EBB95CD8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6810" y="2362930"/>
            <a:ext cx="541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400">
              <a:latin typeface="+mn-ea"/>
            </a:endParaRPr>
          </a:p>
        </p:txBody>
      </p:sp>
      <p:sp>
        <p:nvSpPr>
          <p:cNvPr id="164" name="Line 34">
            <a:extLst>
              <a:ext uri="{FF2B5EF4-FFF2-40B4-BE49-F238E27FC236}">
                <a16:creationId xmlns:a16="http://schemas.microsoft.com/office/drawing/2014/main" id="{38E56500-8C31-4B13-81EE-040093857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6810" y="3429730"/>
            <a:ext cx="541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400">
              <a:latin typeface="+mn-ea"/>
            </a:endParaRPr>
          </a:p>
        </p:txBody>
      </p:sp>
      <p:sp>
        <p:nvSpPr>
          <p:cNvPr id="165" name="Line 35">
            <a:extLst>
              <a:ext uri="{FF2B5EF4-FFF2-40B4-BE49-F238E27FC236}">
                <a16:creationId xmlns:a16="http://schemas.microsoft.com/office/drawing/2014/main" id="{4DA9B7EA-A8B6-4615-8067-136CD205D06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6810" y="4496530"/>
            <a:ext cx="541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400">
              <a:latin typeface="+mn-ea"/>
            </a:endParaRPr>
          </a:p>
        </p:txBody>
      </p:sp>
      <p:sp>
        <p:nvSpPr>
          <p:cNvPr id="171" name="Line 36">
            <a:extLst>
              <a:ext uri="{FF2B5EF4-FFF2-40B4-BE49-F238E27FC236}">
                <a16:creationId xmlns:a16="http://schemas.microsoft.com/office/drawing/2014/main" id="{91CB9709-6C60-498D-811F-B74704F7DFB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7610" y="1905730"/>
            <a:ext cx="0" cy="3962400"/>
          </a:xfrm>
          <a:prstGeom prst="line">
            <a:avLst/>
          </a:prstGeom>
          <a:noFill/>
          <a:ln w="28575" cap="sq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1400">
              <a:latin typeface="+mn-ea"/>
            </a:endParaRPr>
          </a:p>
        </p:txBody>
      </p:sp>
      <p:sp>
        <p:nvSpPr>
          <p:cNvPr id="172" name="Rectangle 37">
            <a:extLst>
              <a:ext uri="{FF2B5EF4-FFF2-40B4-BE49-F238E27FC236}">
                <a16:creationId xmlns:a16="http://schemas.microsoft.com/office/drawing/2014/main" id="{09A5AD10-CAC2-41F5-9E0B-A72A00392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435" y="2172430"/>
            <a:ext cx="3810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2000">
                <a:solidFill>
                  <a:srgbClr val="C00000"/>
                </a:solidFill>
                <a:latin typeface="+mn-ea"/>
              </a:rPr>
              <a:t>X</a:t>
            </a:r>
            <a:r>
              <a:rPr lang="en-US" altLang="zh-CN" sz="2000" baseline="-25000">
                <a:solidFill>
                  <a:srgbClr val="C00000"/>
                </a:solidFill>
                <a:latin typeface="+mn-ea"/>
              </a:rPr>
              <a:t>1</a:t>
            </a:r>
          </a:p>
        </p:txBody>
      </p:sp>
      <p:sp>
        <p:nvSpPr>
          <p:cNvPr id="186" name="Rectangle 38">
            <a:extLst>
              <a:ext uri="{FF2B5EF4-FFF2-40B4-BE49-F238E27FC236}">
                <a16:creationId xmlns:a16="http://schemas.microsoft.com/office/drawing/2014/main" id="{7787BB12-2847-48C1-8AC7-76E15CF53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435" y="3239230"/>
            <a:ext cx="3810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2000">
                <a:solidFill>
                  <a:srgbClr val="C00000"/>
                </a:solidFill>
                <a:latin typeface="+mn-ea"/>
              </a:rPr>
              <a:t>X</a:t>
            </a:r>
            <a:r>
              <a:rPr lang="en-US" altLang="zh-CN" sz="2000" baseline="-25000">
                <a:solidFill>
                  <a:srgbClr val="C00000"/>
                </a:solidFill>
                <a:latin typeface="+mn-ea"/>
              </a:rPr>
              <a:t>2</a:t>
            </a:r>
          </a:p>
        </p:txBody>
      </p:sp>
      <p:sp>
        <p:nvSpPr>
          <p:cNvPr id="188" name="Rectangle 39">
            <a:extLst>
              <a:ext uri="{FF2B5EF4-FFF2-40B4-BE49-F238E27FC236}">
                <a16:creationId xmlns:a16="http://schemas.microsoft.com/office/drawing/2014/main" id="{DFC62D71-A223-42F3-9CC0-617AFAD0E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3435" y="4306030"/>
            <a:ext cx="3810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2000">
                <a:solidFill>
                  <a:srgbClr val="C00000"/>
                </a:solidFill>
                <a:latin typeface="+mn-ea"/>
              </a:rPr>
              <a:t>X</a:t>
            </a:r>
            <a:r>
              <a:rPr lang="en-US" altLang="zh-CN" sz="2000" baseline="-25000">
                <a:solidFill>
                  <a:srgbClr val="C00000"/>
                </a:solidFill>
                <a:latin typeface="+mn-ea"/>
              </a:rPr>
              <a:t>3</a:t>
            </a:r>
          </a:p>
        </p:txBody>
      </p:sp>
      <p:grpSp>
        <p:nvGrpSpPr>
          <p:cNvPr id="242" name="Group 40">
            <a:extLst>
              <a:ext uri="{FF2B5EF4-FFF2-40B4-BE49-F238E27FC236}">
                <a16:creationId xmlns:a16="http://schemas.microsoft.com/office/drawing/2014/main" id="{983A4DEC-405B-49B2-AA8F-AB89DB9945F7}"/>
              </a:ext>
            </a:extLst>
          </p:cNvPr>
          <p:cNvGrpSpPr>
            <a:grpSpLocks/>
          </p:cNvGrpSpPr>
          <p:nvPr/>
        </p:nvGrpSpPr>
        <p:grpSpPr bwMode="auto">
          <a:xfrm>
            <a:off x="8841010" y="5791930"/>
            <a:ext cx="2209800" cy="685800"/>
            <a:chOff x="960" y="2736"/>
            <a:chExt cx="1392" cy="432"/>
          </a:xfrm>
        </p:grpSpPr>
        <p:grpSp>
          <p:nvGrpSpPr>
            <p:cNvPr id="243" name="Group 41">
              <a:extLst>
                <a:ext uri="{FF2B5EF4-FFF2-40B4-BE49-F238E27FC236}">
                  <a16:creationId xmlns:a16="http://schemas.microsoft.com/office/drawing/2014/main" id="{F6B5C0C1-392A-457C-9B45-D583ED89846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60" y="2736"/>
              <a:ext cx="240" cy="192"/>
              <a:chOff x="3360" y="2544"/>
              <a:chExt cx="240" cy="192"/>
            </a:xfrm>
          </p:grpSpPr>
          <p:sp>
            <p:nvSpPr>
              <p:cNvPr id="255" name="Line 42">
                <a:extLst>
                  <a:ext uri="{FF2B5EF4-FFF2-40B4-BE49-F238E27FC236}">
                    <a16:creationId xmlns:a16="http://schemas.microsoft.com/office/drawing/2014/main" id="{37F2BB4A-525D-4964-B890-8056AE35594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256" name="Line 43">
                <a:extLst>
                  <a:ext uri="{FF2B5EF4-FFF2-40B4-BE49-F238E27FC236}">
                    <a16:creationId xmlns:a16="http://schemas.microsoft.com/office/drawing/2014/main" id="{11A157ED-5DC6-4EF8-8454-F262E563416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257" name="Line 44">
                <a:extLst>
                  <a:ext uri="{FF2B5EF4-FFF2-40B4-BE49-F238E27FC236}">
                    <a16:creationId xmlns:a16="http://schemas.microsoft.com/office/drawing/2014/main" id="{F08318CD-7668-4343-83FB-6E00639CE5B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258" name="Line 45">
                <a:extLst>
                  <a:ext uri="{FF2B5EF4-FFF2-40B4-BE49-F238E27FC236}">
                    <a16:creationId xmlns:a16="http://schemas.microsoft.com/office/drawing/2014/main" id="{57DFDBFC-9D52-47E9-99C1-69399B0BA83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259" name="Line 46">
                <a:extLst>
                  <a:ext uri="{FF2B5EF4-FFF2-40B4-BE49-F238E27FC236}">
                    <a16:creationId xmlns:a16="http://schemas.microsoft.com/office/drawing/2014/main" id="{FFF69257-AF6C-4D54-9000-96A18361BD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</p:grpSp>
        <p:grpSp>
          <p:nvGrpSpPr>
            <p:cNvPr id="244" name="Group 47">
              <a:extLst>
                <a:ext uri="{FF2B5EF4-FFF2-40B4-BE49-F238E27FC236}">
                  <a16:creationId xmlns:a16="http://schemas.microsoft.com/office/drawing/2014/main" id="{D381757F-D00F-4413-976F-3CDD0B4E8D0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72" y="2736"/>
              <a:ext cx="240" cy="192"/>
              <a:chOff x="4032" y="2544"/>
              <a:chExt cx="240" cy="192"/>
            </a:xfrm>
          </p:grpSpPr>
          <p:sp>
            <p:nvSpPr>
              <p:cNvPr id="250" name="Line 48">
                <a:extLst>
                  <a:ext uri="{FF2B5EF4-FFF2-40B4-BE49-F238E27FC236}">
                    <a16:creationId xmlns:a16="http://schemas.microsoft.com/office/drawing/2014/main" id="{CB2E6117-A6FC-48A0-AAD2-CA88669F6D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251" name="Line 49">
                <a:extLst>
                  <a:ext uri="{FF2B5EF4-FFF2-40B4-BE49-F238E27FC236}">
                    <a16:creationId xmlns:a16="http://schemas.microsoft.com/office/drawing/2014/main" id="{A852CA93-4416-40AF-9AA4-4C04EA35695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252" name="Line 50">
                <a:extLst>
                  <a:ext uri="{FF2B5EF4-FFF2-40B4-BE49-F238E27FC236}">
                    <a16:creationId xmlns:a16="http://schemas.microsoft.com/office/drawing/2014/main" id="{2D78C919-3A01-4268-85AE-9BF8A5B78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253" name="Line 51">
                <a:extLst>
                  <a:ext uri="{FF2B5EF4-FFF2-40B4-BE49-F238E27FC236}">
                    <a16:creationId xmlns:a16="http://schemas.microsoft.com/office/drawing/2014/main" id="{0E89FFC1-07A9-4B9A-B256-2986BAA1A4E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254" name="Line 52">
                <a:extLst>
                  <a:ext uri="{FF2B5EF4-FFF2-40B4-BE49-F238E27FC236}">
                    <a16:creationId xmlns:a16="http://schemas.microsoft.com/office/drawing/2014/main" id="{88901AA6-118C-4431-B5DE-57E13B6D0A8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</p:grpSp>
        <p:sp>
          <p:nvSpPr>
            <p:cNvPr id="245" name="Line 53">
              <a:extLst>
                <a:ext uri="{FF2B5EF4-FFF2-40B4-BE49-F238E27FC236}">
                  <a16:creationId xmlns:a16="http://schemas.microsoft.com/office/drawing/2014/main" id="{D96B174B-4A43-49E4-8CAE-60C9CA5C63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832"/>
              <a:ext cx="7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246" name="Line 54">
              <a:extLst>
                <a:ext uri="{FF2B5EF4-FFF2-40B4-BE49-F238E27FC236}">
                  <a16:creationId xmlns:a16="http://schemas.microsoft.com/office/drawing/2014/main" id="{992F275A-3F3E-4B2E-9C13-B365286473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832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247" name="Rectangle 55">
              <a:extLst>
                <a:ext uri="{FF2B5EF4-FFF2-40B4-BE49-F238E27FC236}">
                  <a16:creationId xmlns:a16="http://schemas.microsoft.com/office/drawing/2014/main" id="{7A632948-5414-418E-83D2-4D95EAE6F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024"/>
              <a:ext cx="768" cy="14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000" dirty="0">
                  <a:solidFill>
                    <a:srgbClr val="C00000"/>
                  </a:solidFill>
                  <a:latin typeface="+mn-ea"/>
                </a:rPr>
                <a:t>Y</a:t>
              </a:r>
              <a:r>
                <a:rPr lang="en-US" altLang="zh-CN" sz="2000" baseline="-25000" dirty="0">
                  <a:solidFill>
                    <a:srgbClr val="C00000"/>
                  </a:solidFill>
                  <a:latin typeface="+mn-ea"/>
                </a:rPr>
                <a:t>1</a:t>
              </a:r>
            </a:p>
          </p:txBody>
        </p:sp>
        <p:sp>
          <p:nvSpPr>
            <p:cNvPr id="248" name="Line 56">
              <a:extLst>
                <a:ext uri="{FF2B5EF4-FFF2-40B4-BE49-F238E27FC236}">
                  <a16:creationId xmlns:a16="http://schemas.microsoft.com/office/drawing/2014/main" id="{A33FB2CE-5C64-42DA-99D9-0CBF10A34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8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249" name="Line 57">
              <a:extLst>
                <a:ext uri="{FF2B5EF4-FFF2-40B4-BE49-F238E27FC236}">
                  <a16:creationId xmlns:a16="http://schemas.microsoft.com/office/drawing/2014/main" id="{3553A757-D544-4A04-9675-F733DAA5CA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260" name="Group 59">
            <a:extLst>
              <a:ext uri="{FF2B5EF4-FFF2-40B4-BE49-F238E27FC236}">
                <a16:creationId xmlns:a16="http://schemas.microsoft.com/office/drawing/2014/main" id="{663AAAB8-8062-45ED-8E7C-35F1B32400EE}"/>
              </a:ext>
            </a:extLst>
          </p:cNvPr>
          <p:cNvGrpSpPr>
            <a:grpSpLocks/>
          </p:cNvGrpSpPr>
          <p:nvPr/>
        </p:nvGrpSpPr>
        <p:grpSpPr bwMode="auto">
          <a:xfrm>
            <a:off x="6478810" y="2362930"/>
            <a:ext cx="1828800" cy="914400"/>
            <a:chOff x="1584" y="864"/>
            <a:chExt cx="1152" cy="576"/>
          </a:xfrm>
        </p:grpSpPr>
        <p:sp>
          <p:nvSpPr>
            <p:cNvPr id="261" name="Rectangle 60">
              <a:extLst>
                <a:ext uri="{FF2B5EF4-FFF2-40B4-BE49-F238E27FC236}">
                  <a16:creationId xmlns:a16="http://schemas.microsoft.com/office/drawing/2014/main" id="{F370106B-872B-428C-AC05-EDF1577C3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104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400">
                  <a:solidFill>
                    <a:srgbClr val="0000FF"/>
                  </a:solidFill>
                  <a:latin typeface="+mn-ea"/>
                </a:rPr>
                <a:t>D</a:t>
              </a:r>
            </a:p>
          </p:txBody>
        </p:sp>
        <p:sp>
          <p:nvSpPr>
            <p:cNvPr id="262" name="Rectangle 61">
              <a:extLst>
                <a:ext uri="{FF2B5EF4-FFF2-40B4-BE49-F238E27FC236}">
                  <a16:creationId xmlns:a16="http://schemas.microsoft.com/office/drawing/2014/main" id="{EE99B8D8-D014-46D8-8C0D-9F3B166D3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056"/>
              <a:ext cx="624" cy="384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rgbClr val="00206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b="1" dirty="0">
                  <a:latin typeface="+mn-ea"/>
                </a:rPr>
                <a:t>位存储体</a:t>
              </a:r>
            </a:p>
          </p:txBody>
        </p:sp>
        <p:sp>
          <p:nvSpPr>
            <p:cNvPr id="263" name="Line 62">
              <a:extLst>
                <a:ext uri="{FF2B5EF4-FFF2-40B4-BE49-F238E27FC236}">
                  <a16:creationId xmlns:a16="http://schemas.microsoft.com/office/drawing/2014/main" id="{EE5F5478-30A9-4B5F-83F5-ABEB38EBB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86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64" name="Line 63">
              <a:extLst>
                <a:ext uri="{FF2B5EF4-FFF2-40B4-BE49-F238E27FC236}">
                  <a16:creationId xmlns:a16="http://schemas.microsoft.com/office/drawing/2014/main" id="{469A5F6B-7D6C-4EEF-AA82-457145A17B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1248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65" name="Line 64">
              <a:extLst>
                <a:ext uri="{FF2B5EF4-FFF2-40B4-BE49-F238E27FC236}">
                  <a16:creationId xmlns:a16="http://schemas.microsoft.com/office/drawing/2014/main" id="{FDB5B988-AD4B-4FE2-B553-370E9E1ABC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1248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grpSp>
          <p:nvGrpSpPr>
            <p:cNvPr id="266" name="Group 65">
              <a:extLst>
                <a:ext uri="{FF2B5EF4-FFF2-40B4-BE49-F238E27FC236}">
                  <a16:creationId xmlns:a16="http://schemas.microsoft.com/office/drawing/2014/main" id="{A6A509FA-AC3F-481A-882D-93EBEC3A6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1104"/>
              <a:ext cx="144" cy="192"/>
              <a:chOff x="5040" y="2688"/>
              <a:chExt cx="144" cy="192"/>
            </a:xfrm>
          </p:grpSpPr>
          <p:sp>
            <p:nvSpPr>
              <p:cNvPr id="268" name="Rectangle 66">
                <a:extLst>
                  <a:ext uri="{FF2B5EF4-FFF2-40B4-BE49-F238E27FC236}">
                    <a16:creationId xmlns:a16="http://schemas.microsoft.com/office/drawing/2014/main" id="{1DBE903C-3879-4A54-B93C-B6D9E989F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688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>
                    <a:solidFill>
                      <a:srgbClr val="0000FF"/>
                    </a:solidFill>
                    <a:latin typeface="+mn-ea"/>
                  </a:rPr>
                  <a:t>D</a:t>
                </a:r>
              </a:p>
            </p:txBody>
          </p:sp>
          <p:sp>
            <p:nvSpPr>
              <p:cNvPr id="269" name="Line 67">
                <a:extLst>
                  <a:ext uri="{FF2B5EF4-FFF2-40B4-BE49-F238E27FC236}">
                    <a16:creationId xmlns:a16="http://schemas.microsoft.com/office/drawing/2014/main" id="{2290C1B5-597D-4274-AD6E-45912CE0DF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</p:grpSp>
        <p:sp>
          <p:nvSpPr>
            <p:cNvPr id="267" name="Rectangle 68">
              <a:extLst>
                <a:ext uri="{FF2B5EF4-FFF2-40B4-BE49-F238E27FC236}">
                  <a16:creationId xmlns:a16="http://schemas.microsoft.com/office/drawing/2014/main" id="{F02BFE87-9748-45CF-A6C9-27EC5AEF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864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400" dirty="0">
                  <a:latin typeface="+mn-ea"/>
                </a:rPr>
                <a:t>X</a:t>
              </a:r>
            </a:p>
          </p:txBody>
        </p:sp>
      </p:grpSp>
      <p:grpSp>
        <p:nvGrpSpPr>
          <p:cNvPr id="270" name="Group 69">
            <a:extLst>
              <a:ext uri="{FF2B5EF4-FFF2-40B4-BE49-F238E27FC236}">
                <a16:creationId xmlns:a16="http://schemas.microsoft.com/office/drawing/2014/main" id="{8D011557-CE72-4AEA-9419-4BB68271817E}"/>
              </a:ext>
            </a:extLst>
          </p:cNvPr>
          <p:cNvGrpSpPr>
            <a:grpSpLocks/>
          </p:cNvGrpSpPr>
          <p:nvPr/>
        </p:nvGrpSpPr>
        <p:grpSpPr bwMode="auto">
          <a:xfrm>
            <a:off x="6478810" y="3429730"/>
            <a:ext cx="1828800" cy="914400"/>
            <a:chOff x="1584" y="864"/>
            <a:chExt cx="1152" cy="576"/>
          </a:xfrm>
        </p:grpSpPr>
        <p:sp>
          <p:nvSpPr>
            <p:cNvPr id="271" name="Rectangle 70">
              <a:extLst>
                <a:ext uri="{FF2B5EF4-FFF2-40B4-BE49-F238E27FC236}">
                  <a16:creationId xmlns:a16="http://schemas.microsoft.com/office/drawing/2014/main" id="{26F6A9E6-F564-466E-809B-4F8A172CE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104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400">
                  <a:solidFill>
                    <a:srgbClr val="0000FF"/>
                  </a:solidFill>
                  <a:latin typeface="+mn-ea"/>
                </a:rPr>
                <a:t>D</a:t>
              </a:r>
            </a:p>
          </p:txBody>
        </p:sp>
        <p:sp>
          <p:nvSpPr>
            <p:cNvPr id="272" name="Rectangle 71">
              <a:extLst>
                <a:ext uri="{FF2B5EF4-FFF2-40B4-BE49-F238E27FC236}">
                  <a16:creationId xmlns:a16="http://schemas.microsoft.com/office/drawing/2014/main" id="{0767CC2A-2512-4BAA-9D48-8F1120F17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056"/>
              <a:ext cx="624" cy="384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rgbClr val="00206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b="1" dirty="0">
                  <a:latin typeface="+mn-ea"/>
                </a:rPr>
                <a:t>位存储体</a:t>
              </a:r>
            </a:p>
          </p:txBody>
        </p:sp>
        <p:sp>
          <p:nvSpPr>
            <p:cNvPr id="274" name="Line 72">
              <a:extLst>
                <a:ext uri="{FF2B5EF4-FFF2-40B4-BE49-F238E27FC236}">
                  <a16:creationId xmlns:a16="http://schemas.microsoft.com/office/drawing/2014/main" id="{E3807F44-9E7A-42E2-9E5E-FD4E60EA2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86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76" name="Line 73">
              <a:extLst>
                <a:ext uri="{FF2B5EF4-FFF2-40B4-BE49-F238E27FC236}">
                  <a16:creationId xmlns:a16="http://schemas.microsoft.com/office/drawing/2014/main" id="{51B5ADE0-3DD6-40FE-9425-C76D63952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1248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78" name="Line 74">
              <a:extLst>
                <a:ext uri="{FF2B5EF4-FFF2-40B4-BE49-F238E27FC236}">
                  <a16:creationId xmlns:a16="http://schemas.microsoft.com/office/drawing/2014/main" id="{92597C9E-0C38-4A9E-8AA4-791A728FA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1248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grpSp>
          <p:nvGrpSpPr>
            <p:cNvPr id="280" name="Group 75">
              <a:extLst>
                <a:ext uri="{FF2B5EF4-FFF2-40B4-BE49-F238E27FC236}">
                  <a16:creationId xmlns:a16="http://schemas.microsoft.com/office/drawing/2014/main" id="{2EA9A69E-AA24-40C6-B161-572CAB4656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1104"/>
              <a:ext cx="144" cy="192"/>
              <a:chOff x="5040" y="2688"/>
              <a:chExt cx="144" cy="192"/>
            </a:xfrm>
          </p:grpSpPr>
          <p:sp>
            <p:nvSpPr>
              <p:cNvPr id="286" name="Rectangle 76">
                <a:extLst>
                  <a:ext uri="{FF2B5EF4-FFF2-40B4-BE49-F238E27FC236}">
                    <a16:creationId xmlns:a16="http://schemas.microsoft.com/office/drawing/2014/main" id="{A41858E2-922D-47D3-AE04-60505A6B16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688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>
                    <a:solidFill>
                      <a:srgbClr val="0000FF"/>
                    </a:solidFill>
                    <a:latin typeface="+mn-ea"/>
                  </a:rPr>
                  <a:t>D</a:t>
                </a:r>
              </a:p>
            </p:txBody>
          </p:sp>
          <p:sp>
            <p:nvSpPr>
              <p:cNvPr id="288" name="Line 77">
                <a:extLst>
                  <a:ext uri="{FF2B5EF4-FFF2-40B4-BE49-F238E27FC236}">
                    <a16:creationId xmlns:a16="http://schemas.microsoft.com/office/drawing/2014/main" id="{238A6B2C-1CF3-4B9F-9708-24F4B3C87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</p:grpSp>
        <p:sp>
          <p:nvSpPr>
            <p:cNvPr id="284" name="Rectangle 78">
              <a:extLst>
                <a:ext uri="{FF2B5EF4-FFF2-40B4-BE49-F238E27FC236}">
                  <a16:creationId xmlns:a16="http://schemas.microsoft.com/office/drawing/2014/main" id="{6E7F0116-BE29-4832-A2C4-A75DC5EF5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864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400" dirty="0">
                  <a:latin typeface="+mn-ea"/>
                </a:rPr>
                <a:t>X</a:t>
              </a:r>
            </a:p>
          </p:txBody>
        </p:sp>
      </p:grpSp>
      <p:grpSp>
        <p:nvGrpSpPr>
          <p:cNvPr id="290" name="Group 79">
            <a:extLst>
              <a:ext uri="{FF2B5EF4-FFF2-40B4-BE49-F238E27FC236}">
                <a16:creationId xmlns:a16="http://schemas.microsoft.com/office/drawing/2014/main" id="{5882A253-E667-4897-AFD2-2ED8895A6DB3}"/>
              </a:ext>
            </a:extLst>
          </p:cNvPr>
          <p:cNvGrpSpPr>
            <a:grpSpLocks/>
          </p:cNvGrpSpPr>
          <p:nvPr/>
        </p:nvGrpSpPr>
        <p:grpSpPr bwMode="auto">
          <a:xfrm>
            <a:off x="6478810" y="4496530"/>
            <a:ext cx="1828800" cy="914400"/>
            <a:chOff x="1584" y="864"/>
            <a:chExt cx="1152" cy="576"/>
          </a:xfrm>
        </p:grpSpPr>
        <p:sp>
          <p:nvSpPr>
            <p:cNvPr id="293" name="Rectangle 80">
              <a:extLst>
                <a:ext uri="{FF2B5EF4-FFF2-40B4-BE49-F238E27FC236}">
                  <a16:creationId xmlns:a16="http://schemas.microsoft.com/office/drawing/2014/main" id="{7D9AAEF6-5CD0-4B12-B570-E5519F972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104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400">
                  <a:solidFill>
                    <a:srgbClr val="0000FF"/>
                  </a:solidFill>
                  <a:latin typeface="+mn-ea"/>
                </a:rPr>
                <a:t>D</a:t>
              </a:r>
            </a:p>
          </p:txBody>
        </p:sp>
        <p:sp>
          <p:nvSpPr>
            <p:cNvPr id="294" name="Rectangle 81">
              <a:extLst>
                <a:ext uri="{FF2B5EF4-FFF2-40B4-BE49-F238E27FC236}">
                  <a16:creationId xmlns:a16="http://schemas.microsoft.com/office/drawing/2014/main" id="{92A70095-CD4B-40C6-A436-3126D2D91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056"/>
              <a:ext cx="624" cy="384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rgbClr val="00206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r">
                <a:defRPr/>
              </a:pPr>
              <a:r>
                <a:rPr lang="zh-CN" altLang="en-US" sz="1400" b="1" dirty="0">
                  <a:latin typeface="+mn-ea"/>
                </a:rPr>
                <a:t>位存储体</a:t>
              </a:r>
            </a:p>
          </p:txBody>
        </p:sp>
        <p:sp>
          <p:nvSpPr>
            <p:cNvPr id="295" name="Line 82">
              <a:extLst>
                <a:ext uri="{FF2B5EF4-FFF2-40B4-BE49-F238E27FC236}">
                  <a16:creationId xmlns:a16="http://schemas.microsoft.com/office/drawing/2014/main" id="{4F71A945-380F-4711-8D01-F6C5B68992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86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305" name="Line 83">
              <a:extLst>
                <a:ext uri="{FF2B5EF4-FFF2-40B4-BE49-F238E27FC236}">
                  <a16:creationId xmlns:a16="http://schemas.microsoft.com/office/drawing/2014/main" id="{D4358AEC-4B20-45F4-BBF8-590962398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1248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306" name="Line 84">
              <a:extLst>
                <a:ext uri="{FF2B5EF4-FFF2-40B4-BE49-F238E27FC236}">
                  <a16:creationId xmlns:a16="http://schemas.microsoft.com/office/drawing/2014/main" id="{AB0917EF-E57C-4112-895C-2E9E506C8B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1248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grpSp>
          <p:nvGrpSpPr>
            <p:cNvPr id="307" name="Group 85">
              <a:extLst>
                <a:ext uri="{FF2B5EF4-FFF2-40B4-BE49-F238E27FC236}">
                  <a16:creationId xmlns:a16="http://schemas.microsoft.com/office/drawing/2014/main" id="{11F88D91-AD5C-4DDD-B63E-AE3C6C4F59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1104"/>
              <a:ext cx="144" cy="192"/>
              <a:chOff x="5040" y="2688"/>
              <a:chExt cx="144" cy="192"/>
            </a:xfrm>
          </p:grpSpPr>
          <p:sp>
            <p:nvSpPr>
              <p:cNvPr id="309" name="Rectangle 86">
                <a:extLst>
                  <a:ext uri="{FF2B5EF4-FFF2-40B4-BE49-F238E27FC236}">
                    <a16:creationId xmlns:a16="http://schemas.microsoft.com/office/drawing/2014/main" id="{E2B346A1-F65D-458A-A0E5-C90D0B4AA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688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>
                    <a:solidFill>
                      <a:srgbClr val="0000FF"/>
                    </a:solidFill>
                    <a:latin typeface="+mn-ea"/>
                  </a:rPr>
                  <a:t>D</a:t>
                </a:r>
              </a:p>
            </p:txBody>
          </p:sp>
          <p:sp>
            <p:nvSpPr>
              <p:cNvPr id="310" name="Line 87">
                <a:extLst>
                  <a:ext uri="{FF2B5EF4-FFF2-40B4-BE49-F238E27FC236}">
                    <a16:creationId xmlns:a16="http://schemas.microsoft.com/office/drawing/2014/main" id="{E4CA74F5-3A20-4C5E-85DF-F15FF7C96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</p:grpSp>
        <p:sp>
          <p:nvSpPr>
            <p:cNvPr id="308" name="Rectangle 88">
              <a:extLst>
                <a:ext uri="{FF2B5EF4-FFF2-40B4-BE49-F238E27FC236}">
                  <a16:creationId xmlns:a16="http://schemas.microsoft.com/office/drawing/2014/main" id="{E7413555-E300-4F19-B02F-BFB0A0969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864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400" dirty="0">
                  <a:latin typeface="+mn-ea"/>
                </a:rPr>
                <a:t>X</a:t>
              </a:r>
            </a:p>
          </p:txBody>
        </p:sp>
      </p:grpSp>
      <p:grpSp>
        <p:nvGrpSpPr>
          <p:cNvPr id="311" name="Group 89">
            <a:extLst>
              <a:ext uri="{FF2B5EF4-FFF2-40B4-BE49-F238E27FC236}">
                <a16:creationId xmlns:a16="http://schemas.microsoft.com/office/drawing/2014/main" id="{2EC2FDC8-5BEC-4C31-ACA5-C5FB678BED72}"/>
              </a:ext>
            </a:extLst>
          </p:cNvPr>
          <p:cNvGrpSpPr>
            <a:grpSpLocks/>
          </p:cNvGrpSpPr>
          <p:nvPr/>
        </p:nvGrpSpPr>
        <p:grpSpPr bwMode="auto">
          <a:xfrm>
            <a:off x="8841010" y="1296130"/>
            <a:ext cx="1828800" cy="4572000"/>
            <a:chOff x="3072" y="864"/>
            <a:chExt cx="1152" cy="2880"/>
          </a:xfrm>
        </p:grpSpPr>
        <p:sp>
          <p:nvSpPr>
            <p:cNvPr id="312" name="Line 90">
              <a:extLst>
                <a:ext uri="{FF2B5EF4-FFF2-40B4-BE49-F238E27FC236}">
                  <a16:creationId xmlns:a16="http://schemas.microsoft.com/office/drawing/2014/main" id="{E7F65AAE-19A3-4D68-AF71-076B4F6E8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248"/>
              <a:ext cx="0" cy="24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313" name="Line 91">
              <a:extLst>
                <a:ext uri="{FF2B5EF4-FFF2-40B4-BE49-F238E27FC236}">
                  <a16:creationId xmlns:a16="http://schemas.microsoft.com/office/drawing/2014/main" id="{169A810B-A7EE-4D01-B8B3-B7EB7BE05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248"/>
              <a:ext cx="0" cy="249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grpSp>
          <p:nvGrpSpPr>
            <p:cNvPr id="314" name="Group 92">
              <a:extLst>
                <a:ext uri="{FF2B5EF4-FFF2-40B4-BE49-F238E27FC236}">
                  <a16:creationId xmlns:a16="http://schemas.microsoft.com/office/drawing/2014/main" id="{39A70B42-A81D-48CA-8C55-2C0D353E37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" y="864"/>
              <a:ext cx="1152" cy="576"/>
              <a:chOff x="1584" y="864"/>
              <a:chExt cx="1152" cy="576"/>
            </a:xfrm>
          </p:grpSpPr>
          <p:sp>
            <p:nvSpPr>
              <p:cNvPr id="345" name="Rectangle 93">
                <a:extLst>
                  <a:ext uri="{FF2B5EF4-FFF2-40B4-BE49-F238E27FC236}">
                    <a16:creationId xmlns:a16="http://schemas.microsoft.com/office/drawing/2014/main" id="{9A8C616D-58D5-44AF-99F4-D2A40A5A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1104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>
                    <a:solidFill>
                      <a:srgbClr val="0000FF"/>
                    </a:solidFill>
                    <a:latin typeface="+mn-ea"/>
                  </a:rPr>
                  <a:t>D</a:t>
                </a:r>
              </a:p>
            </p:txBody>
          </p:sp>
          <p:sp>
            <p:nvSpPr>
              <p:cNvPr id="346" name="Rectangle 94">
                <a:extLst>
                  <a:ext uri="{FF2B5EF4-FFF2-40B4-BE49-F238E27FC236}">
                    <a16:creationId xmlns:a16="http://schemas.microsoft.com/office/drawing/2014/main" id="{9B18DEF4-25E1-4D0F-BA53-B6374A4A9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1056"/>
                <a:ext cx="624" cy="384"/>
              </a:xfrm>
              <a:prstGeom prst="rect">
                <a:avLst/>
              </a:prstGeom>
              <a:solidFill>
                <a:srgbClr val="99FFCC"/>
              </a:solidFill>
              <a:ln w="38100" algn="ctr">
                <a:solidFill>
                  <a:srgbClr val="00206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sz="1400" b="1" dirty="0">
                    <a:latin typeface="+mn-ea"/>
                  </a:rPr>
                  <a:t>位存储体</a:t>
                </a:r>
              </a:p>
            </p:txBody>
          </p:sp>
          <p:sp>
            <p:nvSpPr>
              <p:cNvPr id="347" name="Line 95">
                <a:extLst>
                  <a:ext uri="{FF2B5EF4-FFF2-40B4-BE49-F238E27FC236}">
                    <a16:creationId xmlns:a16="http://schemas.microsoft.com/office/drawing/2014/main" id="{6A690C1F-90F5-4F5C-B7E7-65B9625976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86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348" name="Line 96">
                <a:extLst>
                  <a:ext uri="{FF2B5EF4-FFF2-40B4-BE49-F238E27FC236}">
                    <a16:creationId xmlns:a16="http://schemas.microsoft.com/office/drawing/2014/main" id="{FCDF2B75-EFF5-4B2B-A2D9-8458B36D8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248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349" name="Line 97">
                <a:extLst>
                  <a:ext uri="{FF2B5EF4-FFF2-40B4-BE49-F238E27FC236}">
                    <a16:creationId xmlns:a16="http://schemas.microsoft.com/office/drawing/2014/main" id="{57451576-1E7C-4B5C-A31A-F5D29335A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8" y="1248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grpSp>
            <p:nvGrpSpPr>
              <p:cNvPr id="350" name="Group 98">
                <a:extLst>
                  <a:ext uri="{FF2B5EF4-FFF2-40B4-BE49-F238E27FC236}">
                    <a16:creationId xmlns:a16="http://schemas.microsoft.com/office/drawing/2014/main" id="{4B43EA39-5233-4249-8DAD-F23AA2E1C0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6" y="1104"/>
                <a:ext cx="144" cy="192"/>
                <a:chOff x="5040" y="2688"/>
                <a:chExt cx="144" cy="192"/>
              </a:xfrm>
            </p:grpSpPr>
            <p:sp>
              <p:nvSpPr>
                <p:cNvPr id="352" name="Rectangle 99">
                  <a:extLst>
                    <a:ext uri="{FF2B5EF4-FFF2-40B4-BE49-F238E27FC236}">
                      <a16:creationId xmlns:a16="http://schemas.microsoft.com/office/drawing/2014/main" id="{D1CAC54D-1C18-4001-AF03-11DC172BEB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0" y="2688"/>
                  <a:ext cx="144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400">
                      <a:solidFill>
                        <a:srgbClr val="0000FF"/>
                      </a:solidFill>
                      <a:latin typeface="+mn-ea"/>
                    </a:rPr>
                    <a:t>D</a:t>
                  </a:r>
                </a:p>
              </p:txBody>
            </p:sp>
            <p:sp>
              <p:nvSpPr>
                <p:cNvPr id="353" name="Line 100">
                  <a:extLst>
                    <a:ext uri="{FF2B5EF4-FFF2-40B4-BE49-F238E27FC236}">
                      <a16:creationId xmlns:a16="http://schemas.microsoft.com/office/drawing/2014/main" id="{01A4AD3C-82A3-47D3-A746-512F575A99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</p:grpSp>
          <p:sp>
            <p:nvSpPr>
              <p:cNvPr id="351" name="Rectangle 101">
                <a:extLst>
                  <a:ext uri="{FF2B5EF4-FFF2-40B4-BE49-F238E27FC236}">
                    <a16:creationId xmlns:a16="http://schemas.microsoft.com/office/drawing/2014/main" id="{F5075CEF-1FBF-4F36-903B-86F0553C9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" y="864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 dirty="0">
                    <a:latin typeface="+mn-ea"/>
                  </a:rPr>
                  <a:t>X</a:t>
                </a:r>
              </a:p>
            </p:txBody>
          </p:sp>
        </p:grpSp>
        <p:grpSp>
          <p:nvGrpSpPr>
            <p:cNvPr id="315" name="Group 102">
              <a:extLst>
                <a:ext uri="{FF2B5EF4-FFF2-40B4-BE49-F238E27FC236}">
                  <a16:creationId xmlns:a16="http://schemas.microsoft.com/office/drawing/2014/main" id="{AF30E148-0A9C-46F3-8B8E-E999795E03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" y="1536"/>
              <a:ext cx="1152" cy="576"/>
              <a:chOff x="1584" y="864"/>
              <a:chExt cx="1152" cy="576"/>
            </a:xfrm>
          </p:grpSpPr>
          <p:sp>
            <p:nvSpPr>
              <p:cNvPr id="336" name="Rectangle 103">
                <a:extLst>
                  <a:ext uri="{FF2B5EF4-FFF2-40B4-BE49-F238E27FC236}">
                    <a16:creationId xmlns:a16="http://schemas.microsoft.com/office/drawing/2014/main" id="{8000054A-C5AC-426C-B1FF-845A4F831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1104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>
                    <a:solidFill>
                      <a:srgbClr val="0000FF"/>
                    </a:solidFill>
                    <a:latin typeface="+mn-ea"/>
                  </a:rPr>
                  <a:t>D</a:t>
                </a:r>
              </a:p>
            </p:txBody>
          </p:sp>
          <p:sp>
            <p:nvSpPr>
              <p:cNvPr id="337" name="Rectangle 104">
                <a:extLst>
                  <a:ext uri="{FF2B5EF4-FFF2-40B4-BE49-F238E27FC236}">
                    <a16:creationId xmlns:a16="http://schemas.microsoft.com/office/drawing/2014/main" id="{A85354AF-4F78-4B14-8147-615A4C70B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1056"/>
                <a:ext cx="624" cy="384"/>
              </a:xfrm>
              <a:prstGeom prst="rect">
                <a:avLst/>
              </a:prstGeom>
              <a:solidFill>
                <a:srgbClr val="99FFCC"/>
              </a:solidFill>
              <a:ln w="38100" algn="ctr">
                <a:solidFill>
                  <a:srgbClr val="00206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sz="1400" b="1" dirty="0">
                    <a:latin typeface="+mn-ea"/>
                  </a:rPr>
                  <a:t>位存储体</a:t>
                </a:r>
              </a:p>
            </p:txBody>
          </p:sp>
          <p:sp>
            <p:nvSpPr>
              <p:cNvPr id="338" name="Line 105">
                <a:extLst>
                  <a:ext uri="{FF2B5EF4-FFF2-40B4-BE49-F238E27FC236}">
                    <a16:creationId xmlns:a16="http://schemas.microsoft.com/office/drawing/2014/main" id="{176AF5EE-26A3-44CC-ABF9-ED9A52C007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86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339" name="Line 106">
                <a:extLst>
                  <a:ext uri="{FF2B5EF4-FFF2-40B4-BE49-F238E27FC236}">
                    <a16:creationId xmlns:a16="http://schemas.microsoft.com/office/drawing/2014/main" id="{D120076A-3B14-41B1-A36E-D8EA03917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248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340" name="Line 107">
                <a:extLst>
                  <a:ext uri="{FF2B5EF4-FFF2-40B4-BE49-F238E27FC236}">
                    <a16:creationId xmlns:a16="http://schemas.microsoft.com/office/drawing/2014/main" id="{10B55419-78CE-4B05-9146-75E5650C01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8" y="1248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grpSp>
            <p:nvGrpSpPr>
              <p:cNvPr id="341" name="Group 108">
                <a:extLst>
                  <a:ext uri="{FF2B5EF4-FFF2-40B4-BE49-F238E27FC236}">
                    <a16:creationId xmlns:a16="http://schemas.microsoft.com/office/drawing/2014/main" id="{6D6F5D2A-4007-4AAA-B528-447DBE35DF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6" y="1104"/>
                <a:ext cx="144" cy="192"/>
                <a:chOff x="5040" y="2688"/>
                <a:chExt cx="144" cy="192"/>
              </a:xfrm>
            </p:grpSpPr>
            <p:sp>
              <p:nvSpPr>
                <p:cNvPr id="343" name="Rectangle 109">
                  <a:extLst>
                    <a:ext uri="{FF2B5EF4-FFF2-40B4-BE49-F238E27FC236}">
                      <a16:creationId xmlns:a16="http://schemas.microsoft.com/office/drawing/2014/main" id="{41CC6C00-5CD3-4E72-94B9-2180D51C85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0" y="2688"/>
                  <a:ext cx="144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400">
                      <a:solidFill>
                        <a:srgbClr val="0000FF"/>
                      </a:solidFill>
                      <a:latin typeface="+mn-ea"/>
                    </a:rPr>
                    <a:t>D</a:t>
                  </a:r>
                </a:p>
              </p:txBody>
            </p:sp>
            <p:sp>
              <p:nvSpPr>
                <p:cNvPr id="344" name="Line 110">
                  <a:extLst>
                    <a:ext uri="{FF2B5EF4-FFF2-40B4-BE49-F238E27FC236}">
                      <a16:creationId xmlns:a16="http://schemas.microsoft.com/office/drawing/2014/main" id="{A30973B2-570C-4D28-8E71-1E65EF6362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</p:grpSp>
          <p:sp>
            <p:nvSpPr>
              <p:cNvPr id="342" name="Rectangle 111">
                <a:extLst>
                  <a:ext uri="{FF2B5EF4-FFF2-40B4-BE49-F238E27FC236}">
                    <a16:creationId xmlns:a16="http://schemas.microsoft.com/office/drawing/2014/main" id="{E9854640-DBFA-47B1-83C8-8789EFF9B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" y="864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 dirty="0">
                    <a:latin typeface="+mn-ea"/>
                  </a:rPr>
                  <a:t>X</a:t>
                </a:r>
              </a:p>
            </p:txBody>
          </p:sp>
        </p:grpSp>
        <p:grpSp>
          <p:nvGrpSpPr>
            <p:cNvPr id="316" name="Group 112">
              <a:extLst>
                <a:ext uri="{FF2B5EF4-FFF2-40B4-BE49-F238E27FC236}">
                  <a16:creationId xmlns:a16="http://schemas.microsoft.com/office/drawing/2014/main" id="{96EF692E-CB8F-436E-88D0-6FD2DE0B96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" y="2208"/>
              <a:ext cx="1152" cy="576"/>
              <a:chOff x="1584" y="864"/>
              <a:chExt cx="1152" cy="576"/>
            </a:xfrm>
          </p:grpSpPr>
          <p:sp>
            <p:nvSpPr>
              <p:cNvPr id="327" name="Rectangle 113">
                <a:extLst>
                  <a:ext uri="{FF2B5EF4-FFF2-40B4-BE49-F238E27FC236}">
                    <a16:creationId xmlns:a16="http://schemas.microsoft.com/office/drawing/2014/main" id="{891390D3-F85D-421F-8E13-81C5B3CC9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1104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>
                    <a:solidFill>
                      <a:srgbClr val="0000FF"/>
                    </a:solidFill>
                    <a:latin typeface="+mn-ea"/>
                  </a:rPr>
                  <a:t>D</a:t>
                </a:r>
              </a:p>
            </p:txBody>
          </p:sp>
          <p:sp>
            <p:nvSpPr>
              <p:cNvPr id="328" name="Rectangle 114">
                <a:extLst>
                  <a:ext uri="{FF2B5EF4-FFF2-40B4-BE49-F238E27FC236}">
                    <a16:creationId xmlns:a16="http://schemas.microsoft.com/office/drawing/2014/main" id="{B1104496-63B8-4048-86E3-CC51992BA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1056"/>
                <a:ext cx="624" cy="384"/>
              </a:xfrm>
              <a:prstGeom prst="rect">
                <a:avLst/>
              </a:prstGeom>
              <a:solidFill>
                <a:srgbClr val="99FFCC"/>
              </a:solidFill>
              <a:ln w="38100" algn="ctr">
                <a:solidFill>
                  <a:srgbClr val="00206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sz="1400" b="1" dirty="0">
                    <a:latin typeface="+mn-ea"/>
                  </a:rPr>
                  <a:t>位存储体</a:t>
                </a:r>
              </a:p>
            </p:txBody>
          </p:sp>
          <p:sp>
            <p:nvSpPr>
              <p:cNvPr id="329" name="Line 115">
                <a:extLst>
                  <a:ext uri="{FF2B5EF4-FFF2-40B4-BE49-F238E27FC236}">
                    <a16:creationId xmlns:a16="http://schemas.microsoft.com/office/drawing/2014/main" id="{1974A727-BEC2-4C81-B5D8-F2C4AB15C4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86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330" name="Line 116">
                <a:extLst>
                  <a:ext uri="{FF2B5EF4-FFF2-40B4-BE49-F238E27FC236}">
                    <a16:creationId xmlns:a16="http://schemas.microsoft.com/office/drawing/2014/main" id="{6A8E0D45-DE1F-4C82-ADDE-55FCBB7B6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248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331" name="Line 117">
                <a:extLst>
                  <a:ext uri="{FF2B5EF4-FFF2-40B4-BE49-F238E27FC236}">
                    <a16:creationId xmlns:a16="http://schemas.microsoft.com/office/drawing/2014/main" id="{81B2E410-D27A-4F27-AC4E-75CED4B172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8" y="1248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grpSp>
            <p:nvGrpSpPr>
              <p:cNvPr id="332" name="Group 118">
                <a:extLst>
                  <a:ext uri="{FF2B5EF4-FFF2-40B4-BE49-F238E27FC236}">
                    <a16:creationId xmlns:a16="http://schemas.microsoft.com/office/drawing/2014/main" id="{7BA87D0B-F215-4CF3-BC80-DB2A2C8ADA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6" y="1104"/>
                <a:ext cx="144" cy="192"/>
                <a:chOff x="5040" y="2688"/>
                <a:chExt cx="144" cy="192"/>
              </a:xfrm>
            </p:grpSpPr>
            <p:sp>
              <p:nvSpPr>
                <p:cNvPr id="334" name="Rectangle 119">
                  <a:extLst>
                    <a:ext uri="{FF2B5EF4-FFF2-40B4-BE49-F238E27FC236}">
                      <a16:creationId xmlns:a16="http://schemas.microsoft.com/office/drawing/2014/main" id="{6907D596-9AB1-446E-AF06-B181D2BA76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0" y="2688"/>
                  <a:ext cx="144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400">
                      <a:solidFill>
                        <a:srgbClr val="0000FF"/>
                      </a:solidFill>
                      <a:latin typeface="+mn-ea"/>
                    </a:rPr>
                    <a:t>D</a:t>
                  </a:r>
                </a:p>
              </p:txBody>
            </p:sp>
            <p:sp>
              <p:nvSpPr>
                <p:cNvPr id="335" name="Line 120">
                  <a:extLst>
                    <a:ext uri="{FF2B5EF4-FFF2-40B4-BE49-F238E27FC236}">
                      <a16:creationId xmlns:a16="http://schemas.microsoft.com/office/drawing/2014/main" id="{6F1A426D-A1EE-483D-ADF1-AD7E46DA64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</p:grpSp>
          <p:sp>
            <p:nvSpPr>
              <p:cNvPr id="333" name="Rectangle 121">
                <a:extLst>
                  <a:ext uri="{FF2B5EF4-FFF2-40B4-BE49-F238E27FC236}">
                    <a16:creationId xmlns:a16="http://schemas.microsoft.com/office/drawing/2014/main" id="{12C365BA-F826-48B8-BB88-82358C37B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" y="864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 dirty="0">
                    <a:latin typeface="+mn-ea"/>
                  </a:rPr>
                  <a:t>X</a:t>
                </a:r>
              </a:p>
            </p:txBody>
          </p:sp>
        </p:grpSp>
        <p:grpSp>
          <p:nvGrpSpPr>
            <p:cNvPr id="317" name="Group 122">
              <a:extLst>
                <a:ext uri="{FF2B5EF4-FFF2-40B4-BE49-F238E27FC236}">
                  <a16:creationId xmlns:a16="http://schemas.microsoft.com/office/drawing/2014/main" id="{16575B0C-C05C-47E2-8282-7A9C607A3A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" y="2880"/>
              <a:ext cx="1152" cy="576"/>
              <a:chOff x="1584" y="864"/>
              <a:chExt cx="1152" cy="576"/>
            </a:xfrm>
          </p:grpSpPr>
          <p:sp>
            <p:nvSpPr>
              <p:cNvPr id="318" name="Rectangle 123">
                <a:extLst>
                  <a:ext uri="{FF2B5EF4-FFF2-40B4-BE49-F238E27FC236}">
                    <a16:creationId xmlns:a16="http://schemas.microsoft.com/office/drawing/2014/main" id="{E5D65FF0-48DD-4411-997C-E579599B7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1104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>
                    <a:solidFill>
                      <a:srgbClr val="0000FF"/>
                    </a:solidFill>
                    <a:latin typeface="+mn-ea"/>
                  </a:rPr>
                  <a:t>D</a:t>
                </a:r>
              </a:p>
            </p:txBody>
          </p:sp>
          <p:sp>
            <p:nvSpPr>
              <p:cNvPr id="319" name="Rectangle 124">
                <a:extLst>
                  <a:ext uri="{FF2B5EF4-FFF2-40B4-BE49-F238E27FC236}">
                    <a16:creationId xmlns:a16="http://schemas.microsoft.com/office/drawing/2014/main" id="{C02AD94B-F185-4563-B44A-F7B4ACBC63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1056"/>
                <a:ext cx="624" cy="384"/>
              </a:xfrm>
              <a:prstGeom prst="rect">
                <a:avLst/>
              </a:prstGeom>
              <a:solidFill>
                <a:srgbClr val="99FFCC"/>
              </a:solidFill>
              <a:ln w="38100" algn="ctr">
                <a:solidFill>
                  <a:srgbClr val="00206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zh-CN" altLang="en-US" sz="1400" b="1" dirty="0">
                    <a:latin typeface="+mn-ea"/>
                  </a:rPr>
                  <a:t>位存储体</a:t>
                </a:r>
              </a:p>
            </p:txBody>
          </p:sp>
          <p:sp>
            <p:nvSpPr>
              <p:cNvPr id="320" name="Line 125">
                <a:extLst>
                  <a:ext uri="{FF2B5EF4-FFF2-40B4-BE49-F238E27FC236}">
                    <a16:creationId xmlns:a16="http://schemas.microsoft.com/office/drawing/2014/main" id="{5D5E09A7-E073-4AC2-BE56-70D6974F7A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0" y="86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321" name="Line 126">
                <a:extLst>
                  <a:ext uri="{FF2B5EF4-FFF2-40B4-BE49-F238E27FC236}">
                    <a16:creationId xmlns:a16="http://schemas.microsoft.com/office/drawing/2014/main" id="{8865BC60-8766-4F43-A732-B02639785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248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322" name="Line 127">
                <a:extLst>
                  <a:ext uri="{FF2B5EF4-FFF2-40B4-BE49-F238E27FC236}">
                    <a16:creationId xmlns:a16="http://schemas.microsoft.com/office/drawing/2014/main" id="{5586FE90-5EDC-49F0-A033-F5CC0D109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8" y="1248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  <p:grpSp>
            <p:nvGrpSpPr>
              <p:cNvPr id="323" name="Group 128">
                <a:extLst>
                  <a:ext uri="{FF2B5EF4-FFF2-40B4-BE49-F238E27FC236}">
                    <a16:creationId xmlns:a16="http://schemas.microsoft.com/office/drawing/2014/main" id="{D6D9224D-857B-4500-A71D-3E5F273F4F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96" y="1104"/>
                <a:ext cx="144" cy="192"/>
                <a:chOff x="5040" y="2688"/>
                <a:chExt cx="144" cy="192"/>
              </a:xfrm>
            </p:grpSpPr>
            <p:sp>
              <p:nvSpPr>
                <p:cNvPr id="325" name="Rectangle 129">
                  <a:extLst>
                    <a:ext uri="{FF2B5EF4-FFF2-40B4-BE49-F238E27FC236}">
                      <a16:creationId xmlns:a16="http://schemas.microsoft.com/office/drawing/2014/main" id="{12E66A74-B642-4828-B7AE-0883BAAFE7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0" y="2688"/>
                  <a:ext cx="144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400">
                      <a:solidFill>
                        <a:srgbClr val="0000FF"/>
                      </a:solidFill>
                      <a:latin typeface="+mn-ea"/>
                    </a:rPr>
                    <a:t>D</a:t>
                  </a:r>
                </a:p>
              </p:txBody>
            </p:sp>
            <p:sp>
              <p:nvSpPr>
                <p:cNvPr id="326" name="Line 130">
                  <a:extLst>
                    <a:ext uri="{FF2B5EF4-FFF2-40B4-BE49-F238E27FC236}">
                      <a16:creationId xmlns:a16="http://schemas.microsoft.com/office/drawing/2014/main" id="{17EBC4E8-0B89-4935-BECA-80A113D165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fol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</p:grpSp>
          <p:sp>
            <p:nvSpPr>
              <p:cNvPr id="324" name="Rectangle 131">
                <a:extLst>
                  <a:ext uri="{FF2B5EF4-FFF2-40B4-BE49-F238E27FC236}">
                    <a16:creationId xmlns:a16="http://schemas.microsoft.com/office/drawing/2014/main" id="{01BF3D5C-E91F-44ED-9DF0-25979D616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2" y="864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 dirty="0">
                    <a:latin typeface="+mn-ea"/>
                  </a:rPr>
                  <a:t>X</a:t>
                </a:r>
              </a:p>
            </p:txBody>
          </p:sp>
        </p:grpSp>
      </p:grpSp>
      <p:grpSp>
        <p:nvGrpSpPr>
          <p:cNvPr id="354" name="组合 353">
            <a:extLst>
              <a:ext uri="{FF2B5EF4-FFF2-40B4-BE49-F238E27FC236}">
                <a16:creationId xmlns:a16="http://schemas.microsoft.com/office/drawing/2014/main" id="{B56A7FE4-1797-499D-AE4A-5C24194A915A}"/>
              </a:ext>
            </a:extLst>
          </p:cNvPr>
          <p:cNvGrpSpPr/>
          <p:nvPr/>
        </p:nvGrpSpPr>
        <p:grpSpPr>
          <a:xfrm>
            <a:off x="1214830" y="1652460"/>
            <a:ext cx="2372196" cy="2590800"/>
            <a:chOff x="8096850" y="1486758"/>
            <a:chExt cx="2372196" cy="2590800"/>
          </a:xfrm>
        </p:grpSpPr>
        <p:sp>
          <p:nvSpPr>
            <p:cNvPr id="355" name="Rectangle 4">
              <a:extLst>
                <a:ext uri="{FF2B5EF4-FFF2-40B4-BE49-F238E27FC236}">
                  <a16:creationId xmlns:a16="http://schemas.microsoft.com/office/drawing/2014/main" id="{BB0122FA-35E4-49E8-8B2E-7B5A00776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4046" y="2210658"/>
              <a:ext cx="1371600" cy="609600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rgbClr val="00206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+mn-ea"/>
                </a:rPr>
                <a:t>位存储体</a:t>
              </a:r>
            </a:p>
          </p:txBody>
        </p:sp>
        <p:sp>
          <p:nvSpPr>
            <p:cNvPr id="356" name="Line 5">
              <a:extLst>
                <a:ext uri="{FF2B5EF4-FFF2-40B4-BE49-F238E27FC236}">
                  <a16:creationId xmlns:a16="http://schemas.microsoft.com/office/drawing/2014/main" id="{EDCBC9AF-3EF2-48DB-988A-C50F2DFBB3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5446" y="2515458"/>
              <a:ext cx="0" cy="838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57" name="Line 6">
              <a:extLst>
                <a:ext uri="{FF2B5EF4-FFF2-40B4-BE49-F238E27FC236}">
                  <a16:creationId xmlns:a16="http://schemas.microsoft.com/office/drawing/2014/main" id="{A70BD25A-7C5F-4B46-AC68-95C48F3C5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9846" y="1789865"/>
              <a:ext cx="0" cy="4207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58" name="Line 7">
              <a:extLst>
                <a:ext uri="{FF2B5EF4-FFF2-40B4-BE49-F238E27FC236}">
                  <a16:creationId xmlns:a16="http://schemas.microsoft.com/office/drawing/2014/main" id="{C3B68FDF-12AC-40F1-A222-E3288C9D4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35446" y="2515458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59" name="Line 8">
              <a:extLst>
                <a:ext uri="{FF2B5EF4-FFF2-40B4-BE49-F238E27FC236}">
                  <a16:creationId xmlns:a16="http://schemas.microsoft.com/office/drawing/2014/main" id="{253B4D7E-35A8-420D-8953-93C1DE7E5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64246" y="2515458"/>
              <a:ext cx="0" cy="838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60" name="Line 9">
              <a:extLst>
                <a:ext uri="{FF2B5EF4-FFF2-40B4-BE49-F238E27FC236}">
                  <a16:creationId xmlns:a16="http://schemas.microsoft.com/office/drawing/2014/main" id="{9E8C2030-7926-4156-84B3-D7592FD799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35646" y="2515458"/>
              <a:ext cx="228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61" name="Rectangle 10">
              <a:extLst>
                <a:ext uri="{FF2B5EF4-FFF2-40B4-BE49-F238E27FC236}">
                  <a16:creationId xmlns:a16="http://schemas.microsoft.com/office/drawing/2014/main" id="{BA50F15D-61D2-444A-A5C2-F49F809BF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1438" y="1486758"/>
              <a:ext cx="1219200" cy="2286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latin typeface="+mn-ea"/>
                </a:rPr>
                <a:t>X</a:t>
              </a:r>
              <a:r>
                <a:rPr lang="zh-CN" altLang="en-US" sz="1600" dirty="0">
                  <a:latin typeface="+mn-ea"/>
                </a:rPr>
                <a:t>地址译码线</a:t>
              </a:r>
            </a:p>
          </p:txBody>
        </p:sp>
        <p:sp>
          <p:nvSpPr>
            <p:cNvPr id="362" name="Rectangle 11">
              <a:extLst>
                <a:ext uri="{FF2B5EF4-FFF2-40B4-BE49-F238E27FC236}">
                  <a16:creationId xmlns:a16="http://schemas.microsoft.com/office/drawing/2014/main" id="{97869135-A866-4327-A8D2-37664FD9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6850" y="2439258"/>
              <a:ext cx="22860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latin typeface="+mn-ea"/>
                </a:rPr>
                <a:t>D</a:t>
              </a:r>
            </a:p>
          </p:txBody>
        </p:sp>
        <p:grpSp>
          <p:nvGrpSpPr>
            <p:cNvPr id="363" name="Group 12">
              <a:extLst>
                <a:ext uri="{FF2B5EF4-FFF2-40B4-BE49-F238E27FC236}">
                  <a16:creationId xmlns:a16="http://schemas.microsoft.com/office/drawing/2014/main" id="{A46551D3-5431-4C76-8F70-8D062D5D05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0446" y="2439258"/>
              <a:ext cx="228600" cy="304800"/>
              <a:chOff x="5040" y="2688"/>
              <a:chExt cx="144" cy="192"/>
            </a:xfrm>
          </p:grpSpPr>
          <p:sp>
            <p:nvSpPr>
              <p:cNvPr id="382" name="Rectangle 13">
                <a:extLst>
                  <a:ext uri="{FF2B5EF4-FFF2-40B4-BE49-F238E27FC236}">
                    <a16:creationId xmlns:a16="http://schemas.microsoft.com/office/drawing/2014/main" id="{90DAF5C6-6729-4B45-8648-194D4E511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688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600">
                    <a:latin typeface="+mn-ea"/>
                  </a:rPr>
                  <a:t>D</a:t>
                </a:r>
              </a:p>
            </p:txBody>
          </p:sp>
          <p:sp>
            <p:nvSpPr>
              <p:cNvPr id="383" name="Line 14">
                <a:extLst>
                  <a:ext uri="{FF2B5EF4-FFF2-40B4-BE49-F238E27FC236}">
                    <a16:creationId xmlns:a16="http://schemas.microsoft.com/office/drawing/2014/main" id="{DE2F7D90-582F-40C4-B6D7-BE366E254F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20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64" name="Group 15">
              <a:extLst>
                <a:ext uri="{FF2B5EF4-FFF2-40B4-BE49-F238E27FC236}">
                  <a16:creationId xmlns:a16="http://schemas.microsoft.com/office/drawing/2014/main" id="{9A95BA21-1BC6-4C91-A814-FFCF81213B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5446" y="3277458"/>
              <a:ext cx="381000" cy="304800"/>
              <a:chOff x="3360" y="2544"/>
              <a:chExt cx="240" cy="192"/>
            </a:xfrm>
          </p:grpSpPr>
          <p:sp>
            <p:nvSpPr>
              <p:cNvPr id="377" name="Line 16">
                <a:extLst>
                  <a:ext uri="{FF2B5EF4-FFF2-40B4-BE49-F238E27FC236}">
                    <a16:creationId xmlns:a16="http://schemas.microsoft.com/office/drawing/2014/main" id="{F0FA6233-43F5-40F1-952D-AC7DEABABC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78" name="Line 17">
                <a:extLst>
                  <a:ext uri="{FF2B5EF4-FFF2-40B4-BE49-F238E27FC236}">
                    <a16:creationId xmlns:a16="http://schemas.microsoft.com/office/drawing/2014/main" id="{0CFC78D9-33D8-4F1E-A32C-A89FF480FE3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79" name="Line 18">
                <a:extLst>
                  <a:ext uri="{FF2B5EF4-FFF2-40B4-BE49-F238E27FC236}">
                    <a16:creationId xmlns:a16="http://schemas.microsoft.com/office/drawing/2014/main" id="{24796A25-9D0C-4D7F-9055-A2769B583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80" name="Line 19">
                <a:extLst>
                  <a:ext uri="{FF2B5EF4-FFF2-40B4-BE49-F238E27FC236}">
                    <a16:creationId xmlns:a16="http://schemas.microsoft.com/office/drawing/2014/main" id="{BD840606-00A5-4E49-B0A5-FD989D8C95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81" name="Line 20">
                <a:extLst>
                  <a:ext uri="{FF2B5EF4-FFF2-40B4-BE49-F238E27FC236}">
                    <a16:creationId xmlns:a16="http://schemas.microsoft.com/office/drawing/2014/main" id="{5BC9DFF9-3FD0-4152-A2D9-72F2537C742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65" name="Group 21">
              <a:extLst>
                <a:ext uri="{FF2B5EF4-FFF2-40B4-BE49-F238E27FC236}">
                  <a16:creationId xmlns:a16="http://schemas.microsoft.com/office/drawing/2014/main" id="{03CDDD2E-7514-48F1-8572-C3D5D23FAF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83246" y="3277458"/>
              <a:ext cx="381000" cy="304800"/>
              <a:chOff x="4032" y="2544"/>
              <a:chExt cx="240" cy="192"/>
            </a:xfrm>
          </p:grpSpPr>
          <p:sp>
            <p:nvSpPr>
              <p:cNvPr id="372" name="Line 22">
                <a:extLst>
                  <a:ext uri="{FF2B5EF4-FFF2-40B4-BE49-F238E27FC236}">
                    <a16:creationId xmlns:a16="http://schemas.microsoft.com/office/drawing/2014/main" id="{20CBE360-7B27-4D47-9231-9337D025498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73" name="Line 23">
                <a:extLst>
                  <a:ext uri="{FF2B5EF4-FFF2-40B4-BE49-F238E27FC236}">
                    <a16:creationId xmlns:a16="http://schemas.microsoft.com/office/drawing/2014/main" id="{81EBA5AB-ACAC-4D2D-9802-1452F17E0D7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74" name="Line 24">
                <a:extLst>
                  <a:ext uri="{FF2B5EF4-FFF2-40B4-BE49-F238E27FC236}">
                    <a16:creationId xmlns:a16="http://schemas.microsoft.com/office/drawing/2014/main" id="{2BFD4D48-4E0E-4F91-A3B0-8B805FB3BE4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75" name="Line 25">
                <a:extLst>
                  <a:ext uri="{FF2B5EF4-FFF2-40B4-BE49-F238E27FC236}">
                    <a16:creationId xmlns:a16="http://schemas.microsoft.com/office/drawing/2014/main" id="{D79EC68C-FF7E-43AE-A060-95F889CC8B6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76" name="Line 26">
                <a:extLst>
                  <a:ext uri="{FF2B5EF4-FFF2-40B4-BE49-F238E27FC236}">
                    <a16:creationId xmlns:a16="http://schemas.microsoft.com/office/drawing/2014/main" id="{67F6B599-D6A1-4170-B8FF-5C981D17831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366" name="Line 27">
              <a:extLst>
                <a:ext uri="{FF2B5EF4-FFF2-40B4-BE49-F238E27FC236}">
                  <a16:creationId xmlns:a16="http://schemas.microsoft.com/office/drawing/2014/main" id="{B7176614-CF90-4646-B5AD-51136754D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6446" y="3429858"/>
              <a:ext cx="1143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67" name="Line 28">
              <a:extLst>
                <a:ext uri="{FF2B5EF4-FFF2-40B4-BE49-F238E27FC236}">
                  <a16:creationId xmlns:a16="http://schemas.microsoft.com/office/drawing/2014/main" id="{D780AD4E-A07D-484D-BD88-FAA9BEE69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9846" y="3429857"/>
              <a:ext cx="0" cy="382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68" name="Rectangle 29">
              <a:extLst>
                <a:ext uri="{FF2B5EF4-FFF2-40B4-BE49-F238E27FC236}">
                  <a16:creationId xmlns:a16="http://schemas.microsoft.com/office/drawing/2014/main" id="{FBEF07F3-D2A1-4572-B64D-4146FC885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198" y="3848958"/>
              <a:ext cx="1219200" cy="2286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latin typeface="+mn-ea"/>
                </a:rPr>
                <a:t>Y</a:t>
              </a:r>
              <a:r>
                <a:rPr lang="zh-CN" altLang="en-US" sz="1600" dirty="0">
                  <a:latin typeface="+mn-ea"/>
                </a:rPr>
                <a:t>地址译码线</a:t>
              </a:r>
            </a:p>
          </p:txBody>
        </p:sp>
        <p:sp>
          <p:nvSpPr>
            <p:cNvPr id="369" name="Line 30">
              <a:extLst>
                <a:ext uri="{FF2B5EF4-FFF2-40B4-BE49-F238E27FC236}">
                  <a16:creationId xmlns:a16="http://schemas.microsoft.com/office/drawing/2014/main" id="{A29D498B-954F-4DFB-99CA-AC671F0A26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5446" y="3506058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70" name="Line 31">
              <a:extLst>
                <a:ext uri="{FF2B5EF4-FFF2-40B4-BE49-F238E27FC236}">
                  <a16:creationId xmlns:a16="http://schemas.microsoft.com/office/drawing/2014/main" id="{789BA185-D7F1-45C9-8128-3A36FA3C85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64246" y="3506058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71" name="Rectangle 32">
              <a:extLst>
                <a:ext uri="{FF2B5EF4-FFF2-40B4-BE49-F238E27FC236}">
                  <a16:creationId xmlns:a16="http://schemas.microsoft.com/office/drawing/2014/main" id="{2F719832-4A3D-4961-A73D-BDF66F963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1038" y="1947292"/>
              <a:ext cx="228600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latin typeface="+mn-ea"/>
                </a:rPr>
                <a:t>X</a:t>
              </a:r>
            </a:p>
          </p:txBody>
        </p:sp>
      </p:grpSp>
      <p:grpSp>
        <p:nvGrpSpPr>
          <p:cNvPr id="384" name="Group 23">
            <a:extLst>
              <a:ext uri="{FF2B5EF4-FFF2-40B4-BE49-F238E27FC236}">
                <a16:creationId xmlns:a16="http://schemas.microsoft.com/office/drawing/2014/main" id="{B512D49C-CD01-4DBD-BF08-621D17B9FD83}"/>
              </a:ext>
            </a:extLst>
          </p:cNvPr>
          <p:cNvGrpSpPr>
            <a:grpSpLocks/>
          </p:cNvGrpSpPr>
          <p:nvPr/>
        </p:nvGrpSpPr>
        <p:grpSpPr bwMode="auto">
          <a:xfrm>
            <a:off x="6478810" y="1296130"/>
            <a:ext cx="1828800" cy="914400"/>
            <a:chOff x="1584" y="864"/>
            <a:chExt cx="1152" cy="576"/>
          </a:xfrm>
        </p:grpSpPr>
        <p:sp>
          <p:nvSpPr>
            <p:cNvPr id="385" name="Line 27">
              <a:extLst>
                <a:ext uri="{FF2B5EF4-FFF2-40B4-BE49-F238E27FC236}">
                  <a16:creationId xmlns:a16="http://schemas.microsoft.com/office/drawing/2014/main" id="{9584DE75-8215-47D7-947F-03C2167C9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1248"/>
              <a:ext cx="24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386" name="Rectangle 24">
              <a:extLst>
                <a:ext uri="{FF2B5EF4-FFF2-40B4-BE49-F238E27FC236}">
                  <a16:creationId xmlns:a16="http://schemas.microsoft.com/office/drawing/2014/main" id="{0068D372-7D68-4573-84F5-14803D50B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1104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400" dirty="0">
                  <a:solidFill>
                    <a:srgbClr val="0000FF"/>
                  </a:solidFill>
                  <a:latin typeface="+mn-ea"/>
                </a:rPr>
                <a:t>D</a:t>
              </a:r>
            </a:p>
          </p:txBody>
        </p:sp>
        <p:sp>
          <p:nvSpPr>
            <p:cNvPr id="387" name="Rectangle 25">
              <a:extLst>
                <a:ext uri="{FF2B5EF4-FFF2-40B4-BE49-F238E27FC236}">
                  <a16:creationId xmlns:a16="http://schemas.microsoft.com/office/drawing/2014/main" id="{188882DC-E086-472E-8417-7EE865640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056"/>
              <a:ext cx="624" cy="384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rgbClr val="002060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b="1" dirty="0">
                  <a:latin typeface="+mn-ea"/>
                </a:rPr>
                <a:t>位存储体</a:t>
              </a:r>
            </a:p>
          </p:txBody>
        </p:sp>
        <p:sp>
          <p:nvSpPr>
            <p:cNvPr id="388" name="Line 26">
              <a:extLst>
                <a:ext uri="{FF2B5EF4-FFF2-40B4-BE49-F238E27FC236}">
                  <a16:creationId xmlns:a16="http://schemas.microsoft.com/office/drawing/2014/main" id="{AE032FB0-8557-48D5-99B5-F7B414E52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86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389" name="Line 28">
              <a:extLst>
                <a:ext uri="{FF2B5EF4-FFF2-40B4-BE49-F238E27FC236}">
                  <a16:creationId xmlns:a16="http://schemas.microsoft.com/office/drawing/2014/main" id="{459AAD63-934E-4070-89C6-DC45CA0774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1248"/>
              <a:ext cx="28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grpSp>
          <p:nvGrpSpPr>
            <p:cNvPr id="390" name="Group 29">
              <a:extLst>
                <a:ext uri="{FF2B5EF4-FFF2-40B4-BE49-F238E27FC236}">
                  <a16:creationId xmlns:a16="http://schemas.microsoft.com/office/drawing/2014/main" id="{1610C2DA-2D82-44D0-BF08-2A524189D6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6" y="1104"/>
              <a:ext cx="144" cy="192"/>
              <a:chOff x="5040" y="2688"/>
              <a:chExt cx="144" cy="192"/>
            </a:xfrm>
          </p:grpSpPr>
          <p:sp>
            <p:nvSpPr>
              <p:cNvPr id="392" name="Rectangle 30">
                <a:extLst>
                  <a:ext uri="{FF2B5EF4-FFF2-40B4-BE49-F238E27FC236}">
                    <a16:creationId xmlns:a16="http://schemas.microsoft.com/office/drawing/2014/main" id="{DE93B856-288B-4731-A4AE-875A3AB98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0" y="2688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400">
                    <a:solidFill>
                      <a:srgbClr val="0000FF"/>
                    </a:solidFill>
                    <a:latin typeface="+mn-ea"/>
                  </a:rPr>
                  <a:t>D</a:t>
                </a:r>
              </a:p>
            </p:txBody>
          </p:sp>
          <p:sp>
            <p:nvSpPr>
              <p:cNvPr id="393" name="Line 31">
                <a:extLst>
                  <a:ext uri="{FF2B5EF4-FFF2-40B4-BE49-F238E27FC236}">
                    <a16:creationId xmlns:a16="http://schemas.microsoft.com/office/drawing/2014/main" id="{B1BE634F-3686-4489-A5FC-8F6AFD3B37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400">
                  <a:latin typeface="+mn-ea"/>
                </a:endParaRPr>
              </a:p>
            </p:txBody>
          </p:sp>
        </p:grpSp>
        <p:sp>
          <p:nvSpPr>
            <p:cNvPr id="391" name="Rectangle 32">
              <a:extLst>
                <a:ext uri="{FF2B5EF4-FFF2-40B4-BE49-F238E27FC236}">
                  <a16:creationId xmlns:a16="http://schemas.microsoft.com/office/drawing/2014/main" id="{8F64D5D7-2CC9-4F36-A8E2-473DA07F9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864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400" dirty="0">
                  <a:latin typeface="+mn-ea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63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3" grpId="0"/>
      <p:bldP spid="157" grpId="0" animBg="1"/>
      <p:bldP spid="157" grpId="1" animBg="1"/>
      <p:bldP spid="163" grpId="0" animBg="1"/>
      <p:bldP spid="164" grpId="0" animBg="1"/>
      <p:bldP spid="165" grpId="0" animBg="1"/>
      <p:bldP spid="171" grpId="0" animBg="1"/>
      <p:bldP spid="172" grpId="0"/>
      <p:bldP spid="186" grpId="0"/>
      <p:bldP spid="18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64x64 </a:t>
            </a:r>
            <a:r>
              <a:rPr lang="zh-CN" altLang="en-US"/>
              <a:t>存储矩阵</a:t>
            </a:r>
          </a:p>
        </p:txBody>
      </p:sp>
      <p:sp>
        <p:nvSpPr>
          <p:cNvPr id="1140740" name="Text Box 4"/>
          <p:cNvSpPr txBox="1">
            <a:spLocks noChangeArrowheads="1"/>
          </p:cNvSpPr>
          <p:nvPr/>
        </p:nvSpPr>
        <p:spPr bwMode="auto">
          <a:xfrm>
            <a:off x="2819401" y="4762500"/>
            <a:ext cx="1058863" cy="5984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/>
          <a:lstStyle/>
          <a:p>
            <a:pPr algn="ctr">
              <a:spcBef>
                <a:spcPts val="500"/>
              </a:spcBef>
              <a:defRPr/>
            </a:pP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电路</a:t>
            </a:r>
            <a:endParaRPr lang="zh-CN" altLang="en-US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110289" y="2720975"/>
            <a:ext cx="1525587" cy="685800"/>
            <a:chOff x="2889" y="2112"/>
            <a:chExt cx="961" cy="432"/>
          </a:xfrm>
        </p:grpSpPr>
        <p:sp>
          <p:nvSpPr>
            <p:cNvPr id="1140742" name="Text Box 6"/>
            <p:cNvSpPr txBox="1">
              <a:spLocks noChangeArrowheads="1"/>
            </p:cNvSpPr>
            <p:nvPr/>
          </p:nvSpPr>
          <p:spPr bwMode="auto">
            <a:xfrm>
              <a:off x="3024" y="2112"/>
              <a:ext cx="748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C00000"/>
                  </a:solidFill>
                  <a:latin typeface="+mn-ea"/>
                </a:rPr>
                <a:t>存储矩阵</a:t>
              </a:r>
              <a:endPara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140743" name="Text Box 7"/>
            <p:cNvSpPr txBox="1">
              <a:spLocks noChangeArrowheads="1"/>
            </p:cNvSpPr>
            <p:nvPr/>
          </p:nvSpPr>
          <p:spPr bwMode="auto">
            <a:xfrm>
              <a:off x="2889" y="2324"/>
              <a:ext cx="961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dirty="0">
                  <a:solidFill>
                    <a:srgbClr val="C00000"/>
                  </a:solidFill>
                  <a:latin typeface="+mn-ea"/>
                </a:rPr>
                <a:t>64×64</a:t>
              </a:r>
              <a:r>
                <a:rPr lang="zh-CN" altLang="en-US" dirty="0">
                  <a:solidFill>
                    <a:srgbClr val="C00000"/>
                  </a:solidFill>
                  <a:latin typeface="+mn-ea"/>
                </a:rPr>
                <a:t>＝</a:t>
              </a:r>
              <a:r>
                <a:rPr lang="en-US" altLang="zh-CN" dirty="0">
                  <a:solidFill>
                    <a:srgbClr val="C00000"/>
                  </a:solidFill>
                  <a:latin typeface="+mn-ea"/>
                </a:rPr>
                <a:t>4096</a:t>
              </a:r>
              <a:endPara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6432551" y="1658938"/>
            <a:ext cx="881063" cy="2811462"/>
            <a:chOff x="3092" y="1443"/>
            <a:chExt cx="555" cy="1771"/>
          </a:xfrm>
        </p:grpSpPr>
        <p:sp>
          <p:nvSpPr>
            <p:cNvPr id="1140745" name="Text Box 9"/>
            <p:cNvSpPr txBox="1">
              <a:spLocks noChangeArrowheads="1"/>
            </p:cNvSpPr>
            <p:nvPr/>
          </p:nvSpPr>
          <p:spPr bwMode="auto">
            <a:xfrm>
              <a:off x="3092" y="1443"/>
              <a:ext cx="555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140746" name="Text Box 10"/>
            <p:cNvSpPr txBox="1">
              <a:spLocks noChangeArrowheads="1"/>
            </p:cNvSpPr>
            <p:nvPr/>
          </p:nvSpPr>
          <p:spPr bwMode="auto">
            <a:xfrm>
              <a:off x="3092" y="1850"/>
              <a:ext cx="555" cy="22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140747" name="Text Box 11"/>
            <p:cNvSpPr txBox="1">
              <a:spLocks noChangeArrowheads="1"/>
            </p:cNvSpPr>
            <p:nvPr/>
          </p:nvSpPr>
          <p:spPr bwMode="auto">
            <a:xfrm>
              <a:off x="3092" y="2994"/>
              <a:ext cx="555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sp>
        <p:nvSpPr>
          <p:cNvPr id="1140748" name="Freeform 12"/>
          <p:cNvSpPr>
            <a:spLocks/>
          </p:cNvSpPr>
          <p:nvPr/>
        </p:nvSpPr>
        <p:spPr bwMode="auto">
          <a:xfrm>
            <a:off x="3878263" y="4625976"/>
            <a:ext cx="4494212" cy="284163"/>
          </a:xfrm>
          <a:custGeom>
            <a:avLst/>
            <a:gdLst>
              <a:gd name="T0" fmla="*/ 0 w 3278"/>
              <a:gd name="T1" fmla="*/ 2147483647 h 202"/>
              <a:gd name="T2" fmla="*/ 2147483647 w 3278"/>
              <a:gd name="T3" fmla="*/ 2147483647 h 202"/>
              <a:gd name="T4" fmla="*/ 2147483647 w 3278"/>
              <a:gd name="T5" fmla="*/ 0 h 202"/>
              <a:gd name="T6" fmla="*/ 2147483647 w 3278"/>
              <a:gd name="T7" fmla="*/ 0 h 202"/>
              <a:gd name="T8" fmla="*/ 0 60000 65536"/>
              <a:gd name="T9" fmla="*/ 0 60000 65536"/>
              <a:gd name="T10" fmla="*/ 0 60000 65536"/>
              <a:gd name="T11" fmla="*/ 0 60000 65536"/>
              <a:gd name="T12" fmla="*/ 0 w 3278"/>
              <a:gd name="T13" fmla="*/ 0 h 202"/>
              <a:gd name="T14" fmla="*/ 3278 w 3278"/>
              <a:gd name="T15" fmla="*/ 202 h 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78" h="202">
                <a:moveTo>
                  <a:pt x="0" y="202"/>
                </a:moveTo>
                <a:lnTo>
                  <a:pt x="3053" y="202"/>
                </a:lnTo>
                <a:lnTo>
                  <a:pt x="3053" y="0"/>
                </a:lnTo>
                <a:lnTo>
                  <a:pt x="32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140749" name="Freeform 13"/>
          <p:cNvSpPr>
            <a:spLocks/>
          </p:cNvSpPr>
          <p:nvPr/>
        </p:nvSpPr>
        <p:spPr bwMode="auto">
          <a:xfrm>
            <a:off x="3887789" y="4635500"/>
            <a:ext cx="5214937" cy="528638"/>
          </a:xfrm>
          <a:custGeom>
            <a:avLst/>
            <a:gdLst>
              <a:gd name="T0" fmla="*/ 0 w 3802"/>
              <a:gd name="T1" fmla="*/ 2147483647 h 375"/>
              <a:gd name="T2" fmla="*/ 2147483647 w 3802"/>
              <a:gd name="T3" fmla="*/ 2147483647 h 375"/>
              <a:gd name="T4" fmla="*/ 2147483647 w 3802"/>
              <a:gd name="T5" fmla="*/ 0 h 375"/>
              <a:gd name="T6" fmla="*/ 2147483647 w 3802"/>
              <a:gd name="T7" fmla="*/ 0 h 375"/>
              <a:gd name="T8" fmla="*/ 0 60000 65536"/>
              <a:gd name="T9" fmla="*/ 0 60000 65536"/>
              <a:gd name="T10" fmla="*/ 0 60000 65536"/>
              <a:gd name="T11" fmla="*/ 0 60000 65536"/>
              <a:gd name="T12" fmla="*/ 0 w 3802"/>
              <a:gd name="T13" fmla="*/ 0 h 375"/>
              <a:gd name="T14" fmla="*/ 3802 w 3802"/>
              <a:gd name="T15" fmla="*/ 375 h 3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02" h="375">
                <a:moveTo>
                  <a:pt x="0" y="375"/>
                </a:moveTo>
                <a:lnTo>
                  <a:pt x="3802" y="375"/>
                </a:lnTo>
                <a:lnTo>
                  <a:pt x="3802" y="0"/>
                </a:lnTo>
                <a:lnTo>
                  <a:pt x="363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130551" y="1120776"/>
            <a:ext cx="5489575" cy="2690813"/>
            <a:chOff x="1012" y="1104"/>
            <a:chExt cx="3458" cy="1695"/>
          </a:xfrm>
        </p:grpSpPr>
        <p:sp>
          <p:nvSpPr>
            <p:cNvPr id="55406" name="Freeform 15"/>
            <p:cNvSpPr>
              <a:spLocks/>
            </p:cNvSpPr>
            <p:nvPr/>
          </p:nvSpPr>
          <p:spPr bwMode="auto">
            <a:xfrm>
              <a:off x="1230" y="1202"/>
              <a:ext cx="3240" cy="166"/>
            </a:xfrm>
            <a:custGeom>
              <a:avLst/>
              <a:gdLst>
                <a:gd name="T0" fmla="*/ 1560 w 3750"/>
                <a:gd name="T1" fmla="*/ 90 h 188"/>
                <a:gd name="T2" fmla="*/ 1560 w 3750"/>
                <a:gd name="T3" fmla="*/ 0 h 188"/>
                <a:gd name="T4" fmla="*/ 0 w 3750"/>
                <a:gd name="T5" fmla="*/ 0 h 188"/>
                <a:gd name="T6" fmla="*/ 0 60000 65536"/>
                <a:gd name="T7" fmla="*/ 0 60000 65536"/>
                <a:gd name="T8" fmla="*/ 0 60000 65536"/>
                <a:gd name="T9" fmla="*/ 0 w 3750"/>
                <a:gd name="T10" fmla="*/ 0 h 188"/>
                <a:gd name="T11" fmla="*/ 3750 w 3750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50" h="188">
                  <a:moveTo>
                    <a:pt x="3750" y="188"/>
                  </a:moveTo>
                  <a:lnTo>
                    <a:pt x="375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407" name="Freeform 16"/>
            <p:cNvSpPr>
              <a:spLocks/>
            </p:cNvSpPr>
            <p:nvPr/>
          </p:nvSpPr>
          <p:spPr bwMode="auto">
            <a:xfrm>
              <a:off x="1230" y="1721"/>
              <a:ext cx="3240" cy="168"/>
            </a:xfrm>
            <a:custGeom>
              <a:avLst/>
              <a:gdLst>
                <a:gd name="T0" fmla="*/ 1560 w 3750"/>
                <a:gd name="T1" fmla="*/ 96 h 188"/>
                <a:gd name="T2" fmla="*/ 1560 w 3750"/>
                <a:gd name="T3" fmla="*/ 0 h 188"/>
                <a:gd name="T4" fmla="*/ 0 w 3750"/>
                <a:gd name="T5" fmla="*/ 0 h 188"/>
                <a:gd name="T6" fmla="*/ 0 60000 65536"/>
                <a:gd name="T7" fmla="*/ 0 60000 65536"/>
                <a:gd name="T8" fmla="*/ 0 60000 65536"/>
                <a:gd name="T9" fmla="*/ 0 w 3750"/>
                <a:gd name="T10" fmla="*/ 0 h 188"/>
                <a:gd name="T11" fmla="*/ 3750 w 3750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50" h="188">
                  <a:moveTo>
                    <a:pt x="3750" y="188"/>
                  </a:moveTo>
                  <a:lnTo>
                    <a:pt x="375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408" name="Freeform 17"/>
            <p:cNvSpPr>
              <a:spLocks/>
            </p:cNvSpPr>
            <p:nvPr/>
          </p:nvSpPr>
          <p:spPr bwMode="auto">
            <a:xfrm>
              <a:off x="1230" y="2633"/>
              <a:ext cx="3240" cy="166"/>
            </a:xfrm>
            <a:custGeom>
              <a:avLst/>
              <a:gdLst>
                <a:gd name="T0" fmla="*/ 1560 w 3750"/>
                <a:gd name="T1" fmla="*/ 90 h 188"/>
                <a:gd name="T2" fmla="*/ 1560 w 3750"/>
                <a:gd name="T3" fmla="*/ 0 h 188"/>
                <a:gd name="T4" fmla="*/ 0 w 3750"/>
                <a:gd name="T5" fmla="*/ 0 h 188"/>
                <a:gd name="T6" fmla="*/ 0 60000 65536"/>
                <a:gd name="T7" fmla="*/ 0 60000 65536"/>
                <a:gd name="T8" fmla="*/ 0 60000 65536"/>
                <a:gd name="T9" fmla="*/ 0 w 3750"/>
                <a:gd name="T10" fmla="*/ 0 h 188"/>
                <a:gd name="T11" fmla="*/ 3750 w 3750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50" h="188">
                  <a:moveTo>
                    <a:pt x="3750" y="188"/>
                  </a:moveTo>
                  <a:lnTo>
                    <a:pt x="375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40754" name="Text Box 18"/>
            <p:cNvSpPr txBox="1">
              <a:spLocks noChangeArrowheads="1"/>
            </p:cNvSpPr>
            <p:nvPr/>
          </p:nvSpPr>
          <p:spPr bwMode="auto">
            <a:xfrm>
              <a:off x="1036" y="2114"/>
              <a:ext cx="144" cy="21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140755" name="Text Box 19"/>
            <p:cNvSpPr txBox="1">
              <a:spLocks noChangeArrowheads="1"/>
            </p:cNvSpPr>
            <p:nvPr/>
          </p:nvSpPr>
          <p:spPr bwMode="auto">
            <a:xfrm>
              <a:off x="1014" y="1104"/>
              <a:ext cx="218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X</a:t>
              </a:r>
              <a:r>
                <a:rPr lang="en-US" altLang="zh-CN" baseline="-25000">
                  <a:latin typeface="+mn-ea"/>
                </a:rPr>
                <a:t>0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140756" name="Text Box 20"/>
            <p:cNvSpPr txBox="1">
              <a:spLocks noChangeArrowheads="1"/>
            </p:cNvSpPr>
            <p:nvPr/>
          </p:nvSpPr>
          <p:spPr bwMode="auto">
            <a:xfrm>
              <a:off x="1014" y="1617"/>
              <a:ext cx="218" cy="21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X</a:t>
              </a:r>
              <a:r>
                <a:rPr lang="en-US" altLang="zh-CN" baseline="-25000">
                  <a:latin typeface="+mn-ea"/>
                </a:rPr>
                <a:t>1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140757" name="Text Box 21"/>
            <p:cNvSpPr txBox="1">
              <a:spLocks noChangeArrowheads="1"/>
            </p:cNvSpPr>
            <p:nvPr/>
          </p:nvSpPr>
          <p:spPr bwMode="auto">
            <a:xfrm>
              <a:off x="1012" y="2520"/>
              <a:ext cx="220" cy="21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X</a:t>
              </a:r>
              <a:r>
                <a:rPr lang="en-US" altLang="zh-CN" baseline="-25000">
                  <a:latin typeface="+mn-ea"/>
                </a:rPr>
                <a:t>63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997325" y="1233489"/>
            <a:ext cx="966788" cy="4459287"/>
            <a:chOff x="1558" y="1175"/>
            <a:chExt cx="609" cy="2809"/>
          </a:xfrm>
        </p:grpSpPr>
        <p:grpSp>
          <p:nvGrpSpPr>
            <p:cNvPr id="55368" name="Group 23"/>
            <p:cNvGrpSpPr>
              <a:grpSpLocks/>
            </p:cNvGrpSpPr>
            <p:nvPr/>
          </p:nvGrpSpPr>
          <p:grpSpPr bwMode="auto">
            <a:xfrm>
              <a:off x="1586" y="1417"/>
              <a:ext cx="555" cy="1791"/>
              <a:chOff x="8760" y="8852"/>
              <a:chExt cx="642" cy="2393"/>
            </a:xfrm>
          </p:grpSpPr>
          <p:sp>
            <p:nvSpPr>
              <p:cNvPr id="55404" name="Freeform 24"/>
              <p:cNvSpPr>
                <a:spLocks/>
              </p:cNvSpPr>
              <p:nvPr/>
            </p:nvSpPr>
            <p:spPr bwMode="auto">
              <a:xfrm>
                <a:off x="8760" y="8852"/>
                <a:ext cx="158" cy="2391"/>
              </a:xfrm>
              <a:custGeom>
                <a:avLst/>
                <a:gdLst>
                  <a:gd name="T0" fmla="*/ 158 w 158"/>
                  <a:gd name="T1" fmla="*/ 0 h 2400"/>
                  <a:gd name="T2" fmla="*/ 0 w 158"/>
                  <a:gd name="T3" fmla="*/ 0 h 2400"/>
                  <a:gd name="T4" fmla="*/ 0 w 158"/>
                  <a:gd name="T5" fmla="*/ 2346 h 2400"/>
                  <a:gd name="T6" fmla="*/ 113 w 158"/>
                  <a:gd name="T7" fmla="*/ 2346 h 24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8"/>
                  <a:gd name="T13" fmla="*/ 0 h 2400"/>
                  <a:gd name="T14" fmla="*/ 158 w 158"/>
                  <a:gd name="T15" fmla="*/ 2400 h 24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8" h="2400">
                    <a:moveTo>
                      <a:pt x="158" y="0"/>
                    </a:moveTo>
                    <a:lnTo>
                      <a:pt x="0" y="0"/>
                    </a:lnTo>
                    <a:lnTo>
                      <a:pt x="0" y="2400"/>
                    </a:lnTo>
                    <a:lnTo>
                      <a:pt x="113" y="240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405" name="Freeform 25"/>
              <p:cNvSpPr>
                <a:spLocks/>
              </p:cNvSpPr>
              <p:nvPr/>
            </p:nvSpPr>
            <p:spPr bwMode="auto">
              <a:xfrm>
                <a:off x="9225" y="8852"/>
                <a:ext cx="177" cy="2393"/>
              </a:xfrm>
              <a:custGeom>
                <a:avLst/>
                <a:gdLst>
                  <a:gd name="T0" fmla="*/ 76 w 177"/>
                  <a:gd name="T1" fmla="*/ 0 h 2393"/>
                  <a:gd name="T2" fmla="*/ 177 w 177"/>
                  <a:gd name="T3" fmla="*/ 0 h 2393"/>
                  <a:gd name="T4" fmla="*/ 177 w 177"/>
                  <a:gd name="T5" fmla="*/ 2391 h 2393"/>
                  <a:gd name="T6" fmla="*/ 0 w 177"/>
                  <a:gd name="T7" fmla="*/ 2393 h 23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7"/>
                  <a:gd name="T13" fmla="*/ 0 h 2393"/>
                  <a:gd name="T14" fmla="*/ 177 w 177"/>
                  <a:gd name="T15" fmla="*/ 2393 h 23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7" h="2393">
                    <a:moveTo>
                      <a:pt x="76" y="0"/>
                    </a:moveTo>
                    <a:lnTo>
                      <a:pt x="177" y="0"/>
                    </a:lnTo>
                    <a:lnTo>
                      <a:pt x="177" y="2391"/>
                    </a:lnTo>
                    <a:lnTo>
                      <a:pt x="0" y="2393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55369" name="Group 26"/>
            <p:cNvGrpSpPr>
              <a:grpSpLocks/>
            </p:cNvGrpSpPr>
            <p:nvPr/>
          </p:nvGrpSpPr>
          <p:grpSpPr bwMode="auto">
            <a:xfrm>
              <a:off x="1558" y="1175"/>
              <a:ext cx="609" cy="2809"/>
              <a:chOff x="1558" y="1175"/>
              <a:chExt cx="609" cy="2809"/>
            </a:xfrm>
          </p:grpSpPr>
          <p:grpSp>
            <p:nvGrpSpPr>
              <p:cNvPr id="55370" name="Group 27"/>
              <p:cNvGrpSpPr>
                <a:grpSpLocks/>
              </p:cNvGrpSpPr>
              <p:nvPr/>
            </p:nvGrpSpPr>
            <p:grpSpPr bwMode="auto">
              <a:xfrm>
                <a:off x="1558" y="1175"/>
                <a:ext cx="609" cy="1855"/>
                <a:chOff x="1558" y="1175"/>
                <a:chExt cx="609" cy="1855"/>
              </a:xfrm>
            </p:grpSpPr>
            <p:sp>
              <p:nvSpPr>
                <p:cNvPr id="114076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722" y="1353"/>
                  <a:ext cx="331" cy="226"/>
                </a:xfrm>
                <a:prstGeom prst="rect">
                  <a:avLst/>
                </a:prstGeom>
                <a:solidFill>
                  <a:srgbClr val="99FFCC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 anchorCtr="1"/>
                <a:lstStyle/>
                <a:p>
                  <a:pPr algn="ctr">
                    <a:spcBef>
                      <a:spcPts val="150"/>
                    </a:spcBef>
                    <a:defRPr/>
                  </a:pPr>
                  <a:r>
                    <a:rPr lang="en-US" altLang="zh-CN" dirty="0">
                      <a:latin typeface="+mn-ea"/>
                    </a:rPr>
                    <a:t>0,0</a:t>
                  </a:r>
                  <a:endParaRPr lang="en-US" altLang="zh-CN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+mn-ea"/>
                  </a:endParaRPr>
                </a:p>
              </p:txBody>
            </p:sp>
            <p:sp>
              <p:nvSpPr>
                <p:cNvPr id="114076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722" y="1874"/>
                  <a:ext cx="331" cy="226"/>
                </a:xfrm>
                <a:prstGeom prst="rect">
                  <a:avLst/>
                </a:prstGeom>
                <a:solidFill>
                  <a:srgbClr val="99FFCC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 anchorCtr="1"/>
                <a:lstStyle/>
                <a:p>
                  <a:pPr algn="ctr">
                    <a:spcBef>
                      <a:spcPts val="150"/>
                    </a:spcBef>
                    <a:defRPr/>
                  </a:pPr>
                  <a:r>
                    <a:rPr lang="en-US" altLang="zh-CN" dirty="0">
                      <a:latin typeface="+mn-ea"/>
                    </a:rPr>
                    <a:t>1,0</a:t>
                  </a:r>
                  <a:endParaRPr lang="en-US" altLang="zh-CN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+mn-ea"/>
                  </a:endParaRPr>
                </a:p>
              </p:txBody>
            </p:sp>
            <p:sp>
              <p:nvSpPr>
                <p:cNvPr id="114076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1722" y="2804"/>
                  <a:ext cx="331" cy="226"/>
                </a:xfrm>
                <a:prstGeom prst="rect">
                  <a:avLst/>
                </a:prstGeom>
                <a:solidFill>
                  <a:srgbClr val="99FFCC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 anchorCtr="1"/>
                <a:lstStyle/>
                <a:p>
                  <a:pPr algn="ctr">
                    <a:spcBef>
                      <a:spcPts val="150"/>
                    </a:spcBef>
                    <a:defRPr/>
                  </a:pPr>
                  <a:r>
                    <a:rPr lang="en-US" altLang="zh-CN" dirty="0">
                      <a:latin typeface="+mn-ea"/>
                    </a:rPr>
                    <a:t>63,0</a:t>
                  </a:r>
                  <a:endParaRPr lang="en-US" altLang="zh-CN" dirty="0"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+mn-ea"/>
                  </a:endParaRPr>
                </a:p>
              </p:txBody>
            </p:sp>
            <p:sp>
              <p:nvSpPr>
                <p:cNvPr id="55389" name="Oval 31"/>
                <p:cNvSpPr>
                  <a:spLocks noChangeArrowheads="1"/>
                </p:cNvSpPr>
                <p:nvPr/>
              </p:nvSpPr>
              <p:spPr bwMode="auto">
                <a:xfrm>
                  <a:off x="1863" y="1694"/>
                  <a:ext cx="52" cy="53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390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1886" y="1730"/>
                  <a:ext cx="0" cy="14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391" name="Oval 33"/>
                <p:cNvSpPr>
                  <a:spLocks noChangeArrowheads="1"/>
                </p:cNvSpPr>
                <p:nvPr/>
              </p:nvSpPr>
              <p:spPr bwMode="auto">
                <a:xfrm>
                  <a:off x="1863" y="1175"/>
                  <a:ext cx="52" cy="53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392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1889" y="1211"/>
                  <a:ext cx="0" cy="14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393" name="Oval 35"/>
                <p:cNvSpPr>
                  <a:spLocks noChangeArrowheads="1"/>
                </p:cNvSpPr>
                <p:nvPr/>
              </p:nvSpPr>
              <p:spPr bwMode="auto">
                <a:xfrm>
                  <a:off x="1558" y="1963"/>
                  <a:ext cx="54" cy="55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394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595" y="1987"/>
                  <a:ext cx="130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395" name="Oval 37"/>
                <p:cNvSpPr>
                  <a:spLocks noChangeArrowheads="1"/>
                </p:cNvSpPr>
                <p:nvPr/>
              </p:nvSpPr>
              <p:spPr bwMode="auto">
                <a:xfrm>
                  <a:off x="2113" y="1963"/>
                  <a:ext cx="54" cy="55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396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2055" y="1987"/>
                  <a:ext cx="86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140775" name="Text Box 39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1802" y="2331"/>
                  <a:ext cx="147" cy="220"/>
                </a:xfrm>
                <a:prstGeom prst="rect">
                  <a:avLst/>
                </a:prstGeom>
                <a:noFill/>
                <a:ln w="1905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>
                    <a:defRPr/>
                  </a:pPr>
                  <a:r>
                    <a:rPr lang="en-US" altLang="zh-CN">
                      <a:solidFill>
                        <a:srgbClr val="0000FF"/>
                      </a:solidFill>
                      <a:latin typeface="+mn-ea"/>
                    </a:rPr>
                    <a:t>…</a:t>
                  </a:r>
                  <a:endParaRPr lang="en-US" altLang="zh-CN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endParaRPr>
                </a:p>
              </p:txBody>
            </p:sp>
            <p:sp>
              <p:nvSpPr>
                <p:cNvPr id="55398" name="Oval 40"/>
                <p:cNvSpPr>
                  <a:spLocks noChangeArrowheads="1"/>
                </p:cNvSpPr>
                <p:nvPr/>
              </p:nvSpPr>
              <p:spPr bwMode="auto">
                <a:xfrm>
                  <a:off x="1866" y="2604"/>
                  <a:ext cx="52" cy="53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399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1889" y="2639"/>
                  <a:ext cx="0" cy="16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400" name="Oval 42"/>
                <p:cNvSpPr>
                  <a:spLocks noChangeArrowheads="1"/>
                </p:cNvSpPr>
                <p:nvPr/>
              </p:nvSpPr>
              <p:spPr bwMode="auto">
                <a:xfrm>
                  <a:off x="1558" y="2892"/>
                  <a:ext cx="54" cy="5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401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1595" y="2919"/>
                  <a:ext cx="130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402" name="Oval 44"/>
                <p:cNvSpPr>
                  <a:spLocks noChangeArrowheads="1"/>
                </p:cNvSpPr>
                <p:nvPr/>
              </p:nvSpPr>
              <p:spPr bwMode="auto">
                <a:xfrm>
                  <a:off x="2113" y="2892"/>
                  <a:ext cx="54" cy="5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403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2055" y="2919"/>
                  <a:ext cx="86" cy="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55371" name="Group 46"/>
              <p:cNvGrpSpPr>
                <a:grpSpLocks/>
              </p:cNvGrpSpPr>
              <p:nvPr/>
            </p:nvGrpSpPr>
            <p:grpSpPr bwMode="auto">
              <a:xfrm>
                <a:off x="1679" y="3141"/>
                <a:ext cx="307" cy="253"/>
                <a:chOff x="1679" y="3141"/>
                <a:chExt cx="307" cy="253"/>
              </a:xfrm>
            </p:grpSpPr>
            <p:grpSp>
              <p:nvGrpSpPr>
                <p:cNvPr id="55378" name="Group 47"/>
                <p:cNvGrpSpPr>
                  <a:grpSpLocks/>
                </p:cNvGrpSpPr>
                <p:nvPr/>
              </p:nvGrpSpPr>
              <p:grpSpPr bwMode="auto">
                <a:xfrm>
                  <a:off x="1679" y="3141"/>
                  <a:ext cx="58" cy="253"/>
                  <a:chOff x="8868" y="11172"/>
                  <a:chExt cx="66" cy="283"/>
                </a:xfrm>
              </p:grpSpPr>
              <p:sp>
                <p:nvSpPr>
                  <p:cNvPr id="55384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8934" y="11229"/>
                    <a:ext cx="0" cy="17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55385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868" y="11172"/>
                    <a:ext cx="0" cy="28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grpSp>
              <p:nvGrpSpPr>
                <p:cNvPr id="55379" name="Group 50"/>
                <p:cNvGrpSpPr>
                  <a:grpSpLocks/>
                </p:cNvGrpSpPr>
                <p:nvPr/>
              </p:nvGrpSpPr>
              <p:grpSpPr bwMode="auto">
                <a:xfrm flipH="1">
                  <a:off x="1928" y="3141"/>
                  <a:ext cx="58" cy="253"/>
                  <a:chOff x="8868" y="11172"/>
                  <a:chExt cx="66" cy="283"/>
                </a:xfrm>
              </p:grpSpPr>
              <p:sp>
                <p:nvSpPr>
                  <p:cNvPr id="55382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8934" y="11229"/>
                    <a:ext cx="0" cy="17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  <p:sp>
                <p:nvSpPr>
                  <p:cNvPr id="55383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8868" y="11172"/>
                    <a:ext cx="0" cy="283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+mn-ea"/>
                    </a:endParaRPr>
                  </a:p>
                </p:txBody>
              </p:sp>
            </p:grpSp>
            <p:sp>
              <p:nvSpPr>
                <p:cNvPr id="55380" name="Line 53"/>
                <p:cNvSpPr>
                  <a:spLocks noChangeShapeType="1"/>
                </p:cNvSpPr>
                <p:nvPr/>
              </p:nvSpPr>
              <p:spPr bwMode="auto">
                <a:xfrm>
                  <a:off x="1740" y="3267"/>
                  <a:ext cx="192" cy="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55381" name="Oval 54"/>
                <p:cNvSpPr>
                  <a:spLocks noChangeArrowheads="1"/>
                </p:cNvSpPr>
                <p:nvPr/>
              </p:nvSpPr>
              <p:spPr bwMode="auto">
                <a:xfrm>
                  <a:off x="1811" y="3238"/>
                  <a:ext cx="52" cy="56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/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55372" name="Line 55"/>
              <p:cNvSpPr>
                <a:spLocks noChangeShapeType="1"/>
              </p:cNvSpPr>
              <p:nvPr/>
            </p:nvSpPr>
            <p:spPr bwMode="auto">
              <a:xfrm>
                <a:off x="1837" y="3274"/>
                <a:ext cx="0" cy="60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373" name="Freeform 56"/>
              <p:cNvSpPr>
                <a:spLocks/>
              </p:cNvSpPr>
              <p:nvPr/>
            </p:nvSpPr>
            <p:spPr bwMode="auto">
              <a:xfrm flipV="1">
                <a:off x="1586" y="3314"/>
                <a:ext cx="91" cy="177"/>
              </a:xfrm>
              <a:custGeom>
                <a:avLst/>
                <a:gdLst>
                  <a:gd name="T0" fmla="*/ 44 w 105"/>
                  <a:gd name="T1" fmla="*/ 447 h 147"/>
                  <a:gd name="T2" fmla="*/ 0 w 105"/>
                  <a:gd name="T3" fmla="*/ 447 h 147"/>
                  <a:gd name="T4" fmla="*/ 0 w 105"/>
                  <a:gd name="T5" fmla="*/ 0 h 147"/>
                  <a:gd name="T6" fmla="*/ 0 60000 65536"/>
                  <a:gd name="T7" fmla="*/ 0 60000 65536"/>
                  <a:gd name="T8" fmla="*/ 0 60000 65536"/>
                  <a:gd name="T9" fmla="*/ 0 w 105"/>
                  <a:gd name="T10" fmla="*/ 0 h 147"/>
                  <a:gd name="T11" fmla="*/ 105 w 105"/>
                  <a:gd name="T12" fmla="*/ 147 h 14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5" h="147">
                    <a:moveTo>
                      <a:pt x="105" y="147"/>
                    </a:moveTo>
                    <a:lnTo>
                      <a:pt x="0" y="147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374" name="Freeform 57"/>
              <p:cNvSpPr>
                <a:spLocks/>
              </p:cNvSpPr>
              <p:nvPr/>
            </p:nvSpPr>
            <p:spPr bwMode="auto">
              <a:xfrm flipH="1" flipV="1">
                <a:off x="1988" y="3314"/>
                <a:ext cx="91" cy="331"/>
              </a:xfrm>
              <a:custGeom>
                <a:avLst/>
                <a:gdLst>
                  <a:gd name="T0" fmla="*/ 44 w 105"/>
                  <a:gd name="T1" fmla="*/ 19155 h 147"/>
                  <a:gd name="T2" fmla="*/ 0 w 105"/>
                  <a:gd name="T3" fmla="*/ 19155 h 147"/>
                  <a:gd name="T4" fmla="*/ 0 w 105"/>
                  <a:gd name="T5" fmla="*/ 0 h 147"/>
                  <a:gd name="T6" fmla="*/ 0 60000 65536"/>
                  <a:gd name="T7" fmla="*/ 0 60000 65536"/>
                  <a:gd name="T8" fmla="*/ 0 60000 65536"/>
                  <a:gd name="T9" fmla="*/ 0 w 105"/>
                  <a:gd name="T10" fmla="*/ 0 h 147"/>
                  <a:gd name="T11" fmla="*/ 105 w 105"/>
                  <a:gd name="T12" fmla="*/ 147 h 14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5" h="147">
                    <a:moveTo>
                      <a:pt x="105" y="147"/>
                    </a:moveTo>
                    <a:lnTo>
                      <a:pt x="0" y="147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375" name="Oval 58"/>
              <p:cNvSpPr>
                <a:spLocks noChangeArrowheads="1"/>
              </p:cNvSpPr>
              <p:nvPr/>
            </p:nvSpPr>
            <p:spPr bwMode="auto">
              <a:xfrm>
                <a:off x="1560" y="3465"/>
                <a:ext cx="54" cy="5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55376" name="Oval 59"/>
              <p:cNvSpPr>
                <a:spLocks noChangeArrowheads="1"/>
              </p:cNvSpPr>
              <p:nvPr/>
            </p:nvSpPr>
            <p:spPr bwMode="auto">
              <a:xfrm>
                <a:off x="2053" y="3622"/>
                <a:ext cx="54" cy="56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40796" name="Text Box 60"/>
              <p:cNvSpPr txBox="1">
                <a:spLocks noChangeArrowheads="1"/>
              </p:cNvSpPr>
              <p:nvPr/>
            </p:nvSpPr>
            <p:spPr bwMode="auto">
              <a:xfrm>
                <a:off x="1832" y="3764"/>
                <a:ext cx="221" cy="22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lang="en-US" altLang="zh-CN">
                    <a:latin typeface="+mn-ea"/>
                  </a:rPr>
                  <a:t>Y</a:t>
                </a:r>
                <a:r>
                  <a:rPr lang="en-US" altLang="zh-CN" baseline="-25000">
                    <a:latin typeface="+mn-ea"/>
                  </a:rPr>
                  <a:t>0</a:t>
                </a:r>
                <a:endPara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</p:grpSp>
      <p:grpSp>
        <p:nvGrpSpPr>
          <p:cNvPr id="12" name="Group 61"/>
          <p:cNvGrpSpPr>
            <a:grpSpLocks/>
          </p:cNvGrpSpPr>
          <p:nvPr/>
        </p:nvGrpSpPr>
        <p:grpSpPr bwMode="auto">
          <a:xfrm>
            <a:off x="5019676" y="1233489"/>
            <a:ext cx="963613" cy="4459287"/>
            <a:chOff x="2202" y="1175"/>
            <a:chExt cx="607" cy="2809"/>
          </a:xfrm>
        </p:grpSpPr>
        <p:sp>
          <p:nvSpPr>
            <p:cNvPr id="1140798" name="Text Box 62"/>
            <p:cNvSpPr txBox="1">
              <a:spLocks noChangeArrowheads="1"/>
            </p:cNvSpPr>
            <p:nvPr/>
          </p:nvSpPr>
          <p:spPr bwMode="auto">
            <a:xfrm>
              <a:off x="2368" y="1353"/>
              <a:ext cx="331" cy="226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0,1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1140799" name="Text Box 63"/>
            <p:cNvSpPr txBox="1">
              <a:spLocks noChangeArrowheads="1"/>
            </p:cNvSpPr>
            <p:nvPr/>
          </p:nvSpPr>
          <p:spPr bwMode="auto">
            <a:xfrm>
              <a:off x="2368" y="1874"/>
              <a:ext cx="331" cy="226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1,1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1140800" name="Text Box 64"/>
            <p:cNvSpPr txBox="1">
              <a:spLocks noChangeArrowheads="1"/>
            </p:cNvSpPr>
            <p:nvPr/>
          </p:nvSpPr>
          <p:spPr bwMode="auto">
            <a:xfrm>
              <a:off x="2368" y="2804"/>
              <a:ext cx="331" cy="226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63,1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55337" name="Oval 65"/>
            <p:cNvSpPr>
              <a:spLocks noChangeArrowheads="1"/>
            </p:cNvSpPr>
            <p:nvPr/>
          </p:nvSpPr>
          <p:spPr bwMode="auto">
            <a:xfrm>
              <a:off x="2511" y="1694"/>
              <a:ext cx="51" cy="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38" name="Line 66"/>
            <p:cNvSpPr>
              <a:spLocks noChangeShapeType="1"/>
            </p:cNvSpPr>
            <p:nvPr/>
          </p:nvSpPr>
          <p:spPr bwMode="auto">
            <a:xfrm flipV="1">
              <a:off x="2534" y="1721"/>
              <a:ext cx="0" cy="15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39" name="Oval 67"/>
            <p:cNvSpPr>
              <a:spLocks noChangeArrowheads="1"/>
            </p:cNvSpPr>
            <p:nvPr/>
          </p:nvSpPr>
          <p:spPr bwMode="auto">
            <a:xfrm>
              <a:off x="2511" y="1175"/>
              <a:ext cx="51" cy="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40" name="Line 68"/>
            <p:cNvSpPr>
              <a:spLocks noChangeShapeType="1"/>
            </p:cNvSpPr>
            <p:nvPr/>
          </p:nvSpPr>
          <p:spPr bwMode="auto">
            <a:xfrm flipV="1">
              <a:off x="2537" y="1211"/>
              <a:ext cx="0" cy="1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55341" name="Group 69"/>
            <p:cNvGrpSpPr>
              <a:grpSpLocks/>
            </p:cNvGrpSpPr>
            <p:nvPr/>
          </p:nvGrpSpPr>
          <p:grpSpPr bwMode="auto">
            <a:xfrm>
              <a:off x="2323" y="3141"/>
              <a:ext cx="56" cy="253"/>
              <a:chOff x="8868" y="11172"/>
              <a:chExt cx="66" cy="283"/>
            </a:xfrm>
          </p:grpSpPr>
          <p:sp>
            <p:nvSpPr>
              <p:cNvPr id="55366" name="Line 70"/>
              <p:cNvSpPr>
                <a:spLocks noChangeShapeType="1"/>
              </p:cNvSpPr>
              <p:nvPr/>
            </p:nvSpPr>
            <p:spPr bwMode="auto">
              <a:xfrm>
                <a:off x="8934" y="11229"/>
                <a:ext cx="0" cy="17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367" name="Line 71"/>
              <p:cNvSpPr>
                <a:spLocks noChangeShapeType="1"/>
              </p:cNvSpPr>
              <p:nvPr/>
            </p:nvSpPr>
            <p:spPr bwMode="auto">
              <a:xfrm>
                <a:off x="8868" y="11172"/>
                <a:ext cx="0" cy="28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55342" name="Group 72"/>
            <p:cNvGrpSpPr>
              <a:grpSpLocks/>
            </p:cNvGrpSpPr>
            <p:nvPr/>
          </p:nvGrpSpPr>
          <p:grpSpPr bwMode="auto">
            <a:xfrm flipH="1">
              <a:off x="2571" y="3141"/>
              <a:ext cx="56" cy="253"/>
              <a:chOff x="8868" y="11172"/>
              <a:chExt cx="66" cy="283"/>
            </a:xfrm>
          </p:grpSpPr>
          <p:sp>
            <p:nvSpPr>
              <p:cNvPr id="55364" name="Line 73"/>
              <p:cNvSpPr>
                <a:spLocks noChangeShapeType="1"/>
              </p:cNvSpPr>
              <p:nvPr/>
            </p:nvSpPr>
            <p:spPr bwMode="auto">
              <a:xfrm>
                <a:off x="8934" y="11229"/>
                <a:ext cx="0" cy="17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365" name="Line 74"/>
              <p:cNvSpPr>
                <a:spLocks noChangeShapeType="1"/>
              </p:cNvSpPr>
              <p:nvPr/>
            </p:nvSpPr>
            <p:spPr bwMode="auto">
              <a:xfrm>
                <a:off x="8868" y="11172"/>
                <a:ext cx="0" cy="28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55343" name="Oval 75"/>
            <p:cNvSpPr>
              <a:spLocks noChangeArrowheads="1"/>
            </p:cNvSpPr>
            <p:nvPr/>
          </p:nvSpPr>
          <p:spPr bwMode="auto">
            <a:xfrm>
              <a:off x="2202" y="1963"/>
              <a:ext cx="54" cy="5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44" name="Line 76"/>
            <p:cNvSpPr>
              <a:spLocks noChangeShapeType="1"/>
            </p:cNvSpPr>
            <p:nvPr/>
          </p:nvSpPr>
          <p:spPr bwMode="auto">
            <a:xfrm flipH="1">
              <a:off x="2236" y="1987"/>
              <a:ext cx="130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45" name="Oval 77"/>
            <p:cNvSpPr>
              <a:spLocks noChangeArrowheads="1"/>
            </p:cNvSpPr>
            <p:nvPr/>
          </p:nvSpPr>
          <p:spPr bwMode="auto">
            <a:xfrm>
              <a:off x="2757" y="1963"/>
              <a:ext cx="52" cy="5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46" name="Line 78"/>
            <p:cNvSpPr>
              <a:spLocks noChangeShapeType="1"/>
            </p:cNvSpPr>
            <p:nvPr/>
          </p:nvSpPr>
          <p:spPr bwMode="auto">
            <a:xfrm flipH="1">
              <a:off x="2699" y="1987"/>
              <a:ext cx="84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40815" name="Text Box 79"/>
            <p:cNvSpPr txBox="1">
              <a:spLocks noChangeArrowheads="1"/>
            </p:cNvSpPr>
            <p:nvPr/>
          </p:nvSpPr>
          <p:spPr bwMode="auto">
            <a:xfrm rot="-5400000">
              <a:off x="2476" y="2324"/>
              <a:ext cx="147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55348" name="Oval 80"/>
            <p:cNvSpPr>
              <a:spLocks noChangeArrowheads="1"/>
            </p:cNvSpPr>
            <p:nvPr/>
          </p:nvSpPr>
          <p:spPr bwMode="auto">
            <a:xfrm>
              <a:off x="2519" y="2604"/>
              <a:ext cx="51" cy="5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49" name="Line 81"/>
            <p:cNvSpPr>
              <a:spLocks noChangeShapeType="1"/>
            </p:cNvSpPr>
            <p:nvPr/>
          </p:nvSpPr>
          <p:spPr bwMode="auto">
            <a:xfrm flipV="1">
              <a:off x="2544" y="2633"/>
              <a:ext cx="0" cy="1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50" name="Oval 82"/>
            <p:cNvSpPr>
              <a:spLocks noChangeArrowheads="1"/>
            </p:cNvSpPr>
            <p:nvPr/>
          </p:nvSpPr>
          <p:spPr bwMode="auto">
            <a:xfrm>
              <a:off x="2202" y="2892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51" name="Line 83"/>
            <p:cNvSpPr>
              <a:spLocks noChangeShapeType="1"/>
            </p:cNvSpPr>
            <p:nvPr/>
          </p:nvSpPr>
          <p:spPr bwMode="auto">
            <a:xfrm flipH="1">
              <a:off x="2236" y="2919"/>
              <a:ext cx="130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52" name="Oval 84"/>
            <p:cNvSpPr>
              <a:spLocks noChangeArrowheads="1"/>
            </p:cNvSpPr>
            <p:nvPr/>
          </p:nvSpPr>
          <p:spPr bwMode="auto">
            <a:xfrm>
              <a:off x="2757" y="2892"/>
              <a:ext cx="52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53" name="Line 85"/>
            <p:cNvSpPr>
              <a:spLocks noChangeShapeType="1"/>
            </p:cNvSpPr>
            <p:nvPr/>
          </p:nvSpPr>
          <p:spPr bwMode="auto">
            <a:xfrm flipH="1">
              <a:off x="2699" y="2919"/>
              <a:ext cx="84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54" name="Line 86"/>
            <p:cNvSpPr>
              <a:spLocks noChangeShapeType="1"/>
            </p:cNvSpPr>
            <p:nvPr/>
          </p:nvSpPr>
          <p:spPr bwMode="auto">
            <a:xfrm>
              <a:off x="2381" y="3267"/>
              <a:ext cx="192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55" name="Oval 87"/>
            <p:cNvSpPr>
              <a:spLocks noChangeArrowheads="1"/>
            </p:cNvSpPr>
            <p:nvPr/>
          </p:nvSpPr>
          <p:spPr bwMode="auto">
            <a:xfrm>
              <a:off x="2452" y="3238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56" name="Freeform 88"/>
            <p:cNvSpPr>
              <a:spLocks/>
            </p:cNvSpPr>
            <p:nvPr/>
          </p:nvSpPr>
          <p:spPr bwMode="auto">
            <a:xfrm flipV="1">
              <a:off x="2230" y="3314"/>
              <a:ext cx="91" cy="177"/>
            </a:xfrm>
            <a:custGeom>
              <a:avLst/>
              <a:gdLst>
                <a:gd name="T0" fmla="*/ 44 w 105"/>
                <a:gd name="T1" fmla="*/ 447 h 147"/>
                <a:gd name="T2" fmla="*/ 0 w 105"/>
                <a:gd name="T3" fmla="*/ 447 h 147"/>
                <a:gd name="T4" fmla="*/ 0 w 105"/>
                <a:gd name="T5" fmla="*/ 0 h 147"/>
                <a:gd name="T6" fmla="*/ 0 60000 65536"/>
                <a:gd name="T7" fmla="*/ 0 60000 65536"/>
                <a:gd name="T8" fmla="*/ 0 60000 65536"/>
                <a:gd name="T9" fmla="*/ 0 w 105"/>
                <a:gd name="T10" fmla="*/ 0 h 147"/>
                <a:gd name="T11" fmla="*/ 105 w 105"/>
                <a:gd name="T12" fmla="*/ 147 h 1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" h="147">
                  <a:moveTo>
                    <a:pt x="105" y="147"/>
                  </a:moveTo>
                  <a:lnTo>
                    <a:pt x="0" y="147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57" name="Freeform 89"/>
            <p:cNvSpPr>
              <a:spLocks/>
            </p:cNvSpPr>
            <p:nvPr/>
          </p:nvSpPr>
          <p:spPr bwMode="auto">
            <a:xfrm flipH="1" flipV="1">
              <a:off x="2632" y="3314"/>
              <a:ext cx="90" cy="331"/>
            </a:xfrm>
            <a:custGeom>
              <a:avLst/>
              <a:gdLst>
                <a:gd name="T0" fmla="*/ 42 w 105"/>
                <a:gd name="T1" fmla="*/ 19155 h 147"/>
                <a:gd name="T2" fmla="*/ 0 w 105"/>
                <a:gd name="T3" fmla="*/ 19155 h 147"/>
                <a:gd name="T4" fmla="*/ 0 w 105"/>
                <a:gd name="T5" fmla="*/ 0 h 147"/>
                <a:gd name="T6" fmla="*/ 0 60000 65536"/>
                <a:gd name="T7" fmla="*/ 0 60000 65536"/>
                <a:gd name="T8" fmla="*/ 0 60000 65536"/>
                <a:gd name="T9" fmla="*/ 0 w 105"/>
                <a:gd name="T10" fmla="*/ 0 h 147"/>
                <a:gd name="T11" fmla="*/ 105 w 105"/>
                <a:gd name="T12" fmla="*/ 147 h 14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5" h="147">
                  <a:moveTo>
                    <a:pt x="105" y="147"/>
                  </a:moveTo>
                  <a:lnTo>
                    <a:pt x="0" y="147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58" name="Oval 90"/>
            <p:cNvSpPr>
              <a:spLocks noChangeArrowheads="1"/>
            </p:cNvSpPr>
            <p:nvPr/>
          </p:nvSpPr>
          <p:spPr bwMode="auto">
            <a:xfrm>
              <a:off x="2204" y="3465"/>
              <a:ext cx="54" cy="5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59" name="Oval 91"/>
            <p:cNvSpPr>
              <a:spLocks noChangeArrowheads="1"/>
            </p:cNvSpPr>
            <p:nvPr/>
          </p:nvSpPr>
          <p:spPr bwMode="auto">
            <a:xfrm>
              <a:off x="2696" y="3622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60" name="Line 92"/>
            <p:cNvSpPr>
              <a:spLocks noChangeShapeType="1"/>
            </p:cNvSpPr>
            <p:nvPr/>
          </p:nvSpPr>
          <p:spPr bwMode="auto">
            <a:xfrm>
              <a:off x="2478" y="3274"/>
              <a:ext cx="0" cy="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61" name="Freeform 93"/>
            <p:cNvSpPr>
              <a:spLocks/>
            </p:cNvSpPr>
            <p:nvPr/>
          </p:nvSpPr>
          <p:spPr bwMode="auto">
            <a:xfrm>
              <a:off x="2229" y="1417"/>
              <a:ext cx="129" cy="1790"/>
            </a:xfrm>
            <a:custGeom>
              <a:avLst/>
              <a:gdLst>
                <a:gd name="T0" fmla="*/ 47 w 158"/>
                <a:gd name="T1" fmla="*/ 0 h 2400"/>
                <a:gd name="T2" fmla="*/ 0 w 158"/>
                <a:gd name="T3" fmla="*/ 0 h 2400"/>
                <a:gd name="T4" fmla="*/ 0 w 158"/>
                <a:gd name="T5" fmla="*/ 413 h 2400"/>
                <a:gd name="T6" fmla="*/ 33 w 158"/>
                <a:gd name="T7" fmla="*/ 413 h 24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"/>
                <a:gd name="T13" fmla="*/ 0 h 2400"/>
                <a:gd name="T14" fmla="*/ 158 w 158"/>
                <a:gd name="T15" fmla="*/ 2400 h 24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" h="2400">
                  <a:moveTo>
                    <a:pt x="158" y="0"/>
                  </a:moveTo>
                  <a:lnTo>
                    <a:pt x="0" y="0"/>
                  </a:lnTo>
                  <a:lnTo>
                    <a:pt x="0" y="2400"/>
                  </a:lnTo>
                  <a:lnTo>
                    <a:pt x="113" y="240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62" name="Freeform 94"/>
            <p:cNvSpPr>
              <a:spLocks/>
            </p:cNvSpPr>
            <p:nvPr/>
          </p:nvSpPr>
          <p:spPr bwMode="auto">
            <a:xfrm>
              <a:off x="2631" y="1417"/>
              <a:ext cx="152" cy="1791"/>
            </a:xfrm>
            <a:custGeom>
              <a:avLst/>
              <a:gdLst>
                <a:gd name="T0" fmla="*/ 30 w 177"/>
                <a:gd name="T1" fmla="*/ 0 h 2393"/>
                <a:gd name="T2" fmla="*/ 70 w 177"/>
                <a:gd name="T3" fmla="*/ 0 h 2393"/>
                <a:gd name="T4" fmla="*/ 70 w 177"/>
                <a:gd name="T5" fmla="*/ 421 h 2393"/>
                <a:gd name="T6" fmla="*/ 0 w 177"/>
                <a:gd name="T7" fmla="*/ 421 h 23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2393"/>
                <a:gd name="T14" fmla="*/ 177 w 177"/>
                <a:gd name="T15" fmla="*/ 2393 h 23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2393">
                  <a:moveTo>
                    <a:pt x="76" y="0"/>
                  </a:moveTo>
                  <a:lnTo>
                    <a:pt x="177" y="0"/>
                  </a:lnTo>
                  <a:lnTo>
                    <a:pt x="177" y="2391"/>
                  </a:lnTo>
                  <a:lnTo>
                    <a:pt x="0" y="2393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40831" name="Text Box 95"/>
            <p:cNvSpPr txBox="1">
              <a:spLocks noChangeArrowheads="1"/>
            </p:cNvSpPr>
            <p:nvPr/>
          </p:nvSpPr>
          <p:spPr bwMode="auto">
            <a:xfrm>
              <a:off x="2487" y="3764"/>
              <a:ext cx="220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Y</a:t>
              </a:r>
              <a:r>
                <a:rPr lang="en-US" altLang="zh-CN" baseline="-25000">
                  <a:latin typeface="+mn-ea"/>
                </a:rPr>
                <a:t>1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5" name="Group 96"/>
          <p:cNvGrpSpPr>
            <a:grpSpLocks/>
          </p:cNvGrpSpPr>
          <p:nvPr/>
        </p:nvGrpSpPr>
        <p:grpSpPr bwMode="auto">
          <a:xfrm>
            <a:off x="8005764" y="1539875"/>
            <a:ext cx="1214437" cy="4152900"/>
            <a:chOff x="4083" y="1368"/>
            <a:chExt cx="765" cy="2616"/>
          </a:xfrm>
        </p:grpSpPr>
        <p:sp>
          <p:nvSpPr>
            <p:cNvPr id="55324" name="Line 115"/>
            <p:cNvSpPr>
              <a:spLocks noChangeShapeType="1"/>
            </p:cNvSpPr>
            <p:nvPr/>
          </p:nvSpPr>
          <p:spPr bwMode="auto">
            <a:xfrm>
              <a:off x="4467" y="3274"/>
              <a:ext cx="0" cy="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40833" name="Text Box 97"/>
            <p:cNvSpPr txBox="1">
              <a:spLocks noChangeArrowheads="1"/>
            </p:cNvSpPr>
            <p:nvPr/>
          </p:nvSpPr>
          <p:spPr bwMode="auto">
            <a:xfrm>
              <a:off x="4249" y="1368"/>
              <a:ext cx="434" cy="226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0,63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1140834" name="Text Box 98"/>
            <p:cNvSpPr txBox="1">
              <a:spLocks noChangeArrowheads="1"/>
            </p:cNvSpPr>
            <p:nvPr/>
          </p:nvSpPr>
          <p:spPr bwMode="auto">
            <a:xfrm>
              <a:off x="4249" y="1887"/>
              <a:ext cx="434" cy="227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1,63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1140835" name="Text Box 99"/>
            <p:cNvSpPr txBox="1">
              <a:spLocks noChangeArrowheads="1"/>
            </p:cNvSpPr>
            <p:nvPr/>
          </p:nvSpPr>
          <p:spPr bwMode="auto">
            <a:xfrm>
              <a:off x="4249" y="2790"/>
              <a:ext cx="434" cy="227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dirty="0">
                  <a:latin typeface="+mn-ea"/>
                </a:rPr>
                <a:t>63,63</a:t>
              </a:r>
              <a:endParaRPr lang="en-US" altLang="zh-CN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1140836" name="Text Box 100"/>
            <p:cNvSpPr txBox="1">
              <a:spLocks noChangeArrowheads="1"/>
            </p:cNvSpPr>
            <p:nvPr/>
          </p:nvSpPr>
          <p:spPr bwMode="auto">
            <a:xfrm rot="-5400000">
              <a:off x="4357" y="2324"/>
              <a:ext cx="146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solidFill>
                    <a:srgbClr val="0000FF"/>
                  </a:solidFill>
                  <a:latin typeface="+mn-ea"/>
                </a:rPr>
                <a:t>…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55314" name="Oval 101"/>
            <p:cNvSpPr>
              <a:spLocks noChangeArrowheads="1"/>
            </p:cNvSpPr>
            <p:nvPr/>
          </p:nvSpPr>
          <p:spPr bwMode="auto">
            <a:xfrm>
              <a:off x="4083" y="1963"/>
              <a:ext cx="54" cy="5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15" name="Line 102"/>
            <p:cNvSpPr>
              <a:spLocks noChangeShapeType="1"/>
            </p:cNvSpPr>
            <p:nvPr/>
          </p:nvSpPr>
          <p:spPr bwMode="auto">
            <a:xfrm flipH="1">
              <a:off x="4118" y="1987"/>
              <a:ext cx="129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16" name="Freeform 103"/>
            <p:cNvSpPr>
              <a:spLocks/>
            </p:cNvSpPr>
            <p:nvPr/>
          </p:nvSpPr>
          <p:spPr bwMode="auto">
            <a:xfrm>
              <a:off x="4110" y="1417"/>
              <a:ext cx="203" cy="1798"/>
            </a:xfrm>
            <a:custGeom>
              <a:avLst/>
              <a:gdLst>
                <a:gd name="T0" fmla="*/ 67 w 234"/>
                <a:gd name="T1" fmla="*/ 0 h 2393"/>
                <a:gd name="T2" fmla="*/ 0 w 234"/>
                <a:gd name="T3" fmla="*/ 0 h 2393"/>
                <a:gd name="T4" fmla="*/ 0 w 234"/>
                <a:gd name="T5" fmla="*/ 431 h 2393"/>
                <a:gd name="T6" fmla="*/ 100 w 234"/>
                <a:gd name="T7" fmla="*/ 431 h 23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4"/>
                <a:gd name="T13" fmla="*/ 0 h 2393"/>
                <a:gd name="T14" fmla="*/ 234 w 234"/>
                <a:gd name="T15" fmla="*/ 2393 h 23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4" h="2393">
                  <a:moveTo>
                    <a:pt x="158" y="0"/>
                  </a:moveTo>
                  <a:lnTo>
                    <a:pt x="0" y="0"/>
                  </a:lnTo>
                  <a:lnTo>
                    <a:pt x="0" y="2391"/>
                  </a:lnTo>
                  <a:lnTo>
                    <a:pt x="234" y="2393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17" name="Freeform 104"/>
            <p:cNvSpPr>
              <a:spLocks/>
            </p:cNvSpPr>
            <p:nvPr/>
          </p:nvSpPr>
          <p:spPr bwMode="auto">
            <a:xfrm>
              <a:off x="4621" y="1417"/>
              <a:ext cx="153" cy="1804"/>
            </a:xfrm>
            <a:custGeom>
              <a:avLst/>
              <a:gdLst>
                <a:gd name="T0" fmla="*/ 31 w 177"/>
                <a:gd name="T1" fmla="*/ 0 h 2393"/>
                <a:gd name="T2" fmla="*/ 74 w 177"/>
                <a:gd name="T3" fmla="*/ 0 h 2393"/>
                <a:gd name="T4" fmla="*/ 74 w 177"/>
                <a:gd name="T5" fmla="*/ 439 h 2393"/>
                <a:gd name="T6" fmla="*/ 0 w 177"/>
                <a:gd name="T7" fmla="*/ 440 h 23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2393"/>
                <a:gd name="T14" fmla="*/ 177 w 177"/>
                <a:gd name="T15" fmla="*/ 2393 h 23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2393">
                  <a:moveTo>
                    <a:pt x="76" y="0"/>
                  </a:moveTo>
                  <a:lnTo>
                    <a:pt x="177" y="0"/>
                  </a:lnTo>
                  <a:lnTo>
                    <a:pt x="177" y="2391"/>
                  </a:lnTo>
                  <a:lnTo>
                    <a:pt x="0" y="2393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18" name="Oval 105"/>
            <p:cNvSpPr>
              <a:spLocks noChangeArrowheads="1"/>
            </p:cNvSpPr>
            <p:nvPr/>
          </p:nvSpPr>
          <p:spPr bwMode="auto">
            <a:xfrm>
              <a:off x="4746" y="1963"/>
              <a:ext cx="54" cy="55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19" name="Line 106"/>
            <p:cNvSpPr>
              <a:spLocks noChangeShapeType="1"/>
            </p:cNvSpPr>
            <p:nvPr/>
          </p:nvSpPr>
          <p:spPr bwMode="auto">
            <a:xfrm flipH="1">
              <a:off x="4688" y="1987"/>
              <a:ext cx="86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55320" name="Group 107"/>
            <p:cNvGrpSpPr>
              <a:grpSpLocks/>
            </p:cNvGrpSpPr>
            <p:nvPr/>
          </p:nvGrpSpPr>
          <p:grpSpPr bwMode="auto">
            <a:xfrm>
              <a:off x="4312" y="3141"/>
              <a:ext cx="58" cy="253"/>
              <a:chOff x="8868" y="11172"/>
              <a:chExt cx="66" cy="283"/>
            </a:xfrm>
          </p:grpSpPr>
          <p:sp>
            <p:nvSpPr>
              <p:cNvPr id="55332" name="Line 108"/>
              <p:cNvSpPr>
                <a:spLocks noChangeShapeType="1"/>
              </p:cNvSpPr>
              <p:nvPr/>
            </p:nvSpPr>
            <p:spPr bwMode="auto">
              <a:xfrm>
                <a:off x="8934" y="11229"/>
                <a:ext cx="0" cy="17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333" name="Line 109"/>
              <p:cNvSpPr>
                <a:spLocks noChangeShapeType="1"/>
              </p:cNvSpPr>
              <p:nvPr/>
            </p:nvSpPr>
            <p:spPr bwMode="auto">
              <a:xfrm>
                <a:off x="8868" y="11172"/>
                <a:ext cx="0" cy="28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55321" name="Group 110"/>
            <p:cNvGrpSpPr>
              <a:grpSpLocks/>
            </p:cNvGrpSpPr>
            <p:nvPr/>
          </p:nvGrpSpPr>
          <p:grpSpPr bwMode="auto">
            <a:xfrm flipH="1">
              <a:off x="4562" y="3141"/>
              <a:ext cx="57" cy="253"/>
              <a:chOff x="8868" y="11172"/>
              <a:chExt cx="66" cy="283"/>
            </a:xfrm>
          </p:grpSpPr>
          <p:sp>
            <p:nvSpPr>
              <p:cNvPr id="55330" name="Line 111"/>
              <p:cNvSpPr>
                <a:spLocks noChangeShapeType="1"/>
              </p:cNvSpPr>
              <p:nvPr/>
            </p:nvSpPr>
            <p:spPr bwMode="auto">
              <a:xfrm>
                <a:off x="8934" y="11229"/>
                <a:ext cx="0" cy="17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5331" name="Line 112"/>
              <p:cNvSpPr>
                <a:spLocks noChangeShapeType="1"/>
              </p:cNvSpPr>
              <p:nvPr/>
            </p:nvSpPr>
            <p:spPr bwMode="auto">
              <a:xfrm>
                <a:off x="8868" y="11172"/>
                <a:ext cx="0" cy="28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55322" name="Line 113"/>
            <p:cNvSpPr>
              <a:spLocks noChangeShapeType="1"/>
            </p:cNvSpPr>
            <p:nvPr/>
          </p:nvSpPr>
          <p:spPr bwMode="auto">
            <a:xfrm>
              <a:off x="4372" y="3267"/>
              <a:ext cx="193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23" name="Oval 114"/>
            <p:cNvSpPr>
              <a:spLocks noChangeArrowheads="1"/>
            </p:cNvSpPr>
            <p:nvPr/>
          </p:nvSpPr>
          <p:spPr bwMode="auto">
            <a:xfrm>
              <a:off x="4444" y="3238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25" name="Oval 116"/>
            <p:cNvSpPr>
              <a:spLocks noChangeArrowheads="1"/>
            </p:cNvSpPr>
            <p:nvPr/>
          </p:nvSpPr>
          <p:spPr bwMode="auto">
            <a:xfrm>
              <a:off x="4083" y="2879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26" name="Line 117"/>
            <p:cNvSpPr>
              <a:spLocks noChangeShapeType="1"/>
            </p:cNvSpPr>
            <p:nvPr/>
          </p:nvSpPr>
          <p:spPr bwMode="auto">
            <a:xfrm flipH="1">
              <a:off x="4118" y="2906"/>
              <a:ext cx="129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327" name="Oval 118"/>
            <p:cNvSpPr>
              <a:spLocks noChangeArrowheads="1"/>
            </p:cNvSpPr>
            <p:nvPr/>
          </p:nvSpPr>
          <p:spPr bwMode="auto">
            <a:xfrm>
              <a:off x="4746" y="2879"/>
              <a:ext cx="54" cy="56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5328" name="Line 119"/>
            <p:cNvSpPr>
              <a:spLocks noChangeShapeType="1"/>
            </p:cNvSpPr>
            <p:nvPr/>
          </p:nvSpPr>
          <p:spPr bwMode="auto">
            <a:xfrm flipH="1">
              <a:off x="4688" y="2906"/>
              <a:ext cx="86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40856" name="Text Box 120"/>
            <p:cNvSpPr txBox="1">
              <a:spLocks noChangeArrowheads="1"/>
            </p:cNvSpPr>
            <p:nvPr/>
          </p:nvSpPr>
          <p:spPr bwMode="auto">
            <a:xfrm>
              <a:off x="4498" y="3764"/>
              <a:ext cx="350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Y</a:t>
              </a:r>
              <a:r>
                <a:rPr lang="en-US" altLang="zh-CN" baseline="-25000">
                  <a:latin typeface="+mn-ea"/>
                </a:rPr>
                <a:t>63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sp>
        <p:nvSpPr>
          <p:cNvPr id="1140857" name="Line 121"/>
          <p:cNvSpPr>
            <a:spLocks noChangeShapeType="1"/>
          </p:cNvSpPr>
          <p:nvPr/>
        </p:nvSpPr>
        <p:spPr bwMode="auto">
          <a:xfrm flipH="1">
            <a:off x="2362200" y="5045075"/>
            <a:ext cx="457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8290AFFA-5954-43B2-9E25-77DB5E178460}"/>
              </a:ext>
            </a:extLst>
          </p:cNvPr>
          <p:cNvGrpSpPr/>
          <p:nvPr/>
        </p:nvGrpSpPr>
        <p:grpSpPr>
          <a:xfrm>
            <a:off x="4237566" y="5805014"/>
            <a:ext cx="3743735" cy="579957"/>
            <a:chOff x="747312" y="4732301"/>
            <a:chExt cx="1887609" cy="579957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D2EA2FE2-746F-4AAB-85CE-AB44F64ED41A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BAC7BD4A-A4F1-46FD-B146-38590863C8B2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可否一次性读出一行数据？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127" name="Picture 250" descr="j031255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0325" y="45349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01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8043867" y="2491585"/>
            <a:ext cx="285745" cy="1427956"/>
            <a:chOff x="4049715" y="2597944"/>
            <a:chExt cx="204785" cy="1427956"/>
          </a:xfrm>
        </p:grpSpPr>
        <p:sp>
          <p:nvSpPr>
            <p:cNvPr id="110" name="Line 32"/>
            <p:cNvSpPr>
              <a:spLocks noChangeShapeType="1"/>
            </p:cNvSpPr>
            <p:nvPr/>
          </p:nvSpPr>
          <p:spPr bwMode="auto">
            <a:xfrm rot="16200000" flipV="1">
              <a:off x="4152901" y="2496345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1" name="Line 32"/>
            <p:cNvSpPr>
              <a:spLocks noChangeShapeType="1"/>
            </p:cNvSpPr>
            <p:nvPr/>
          </p:nvSpPr>
          <p:spPr bwMode="auto">
            <a:xfrm rot="16200000" flipV="1">
              <a:off x="4151314" y="3924301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3954494" y="2497539"/>
            <a:ext cx="254763" cy="1427956"/>
            <a:chOff x="4051302" y="2597944"/>
            <a:chExt cx="206266" cy="1427956"/>
          </a:xfrm>
        </p:grpSpPr>
        <p:sp>
          <p:nvSpPr>
            <p:cNvPr id="130" name="Line 32"/>
            <p:cNvSpPr>
              <a:spLocks noChangeShapeType="1"/>
            </p:cNvSpPr>
            <p:nvPr/>
          </p:nvSpPr>
          <p:spPr bwMode="auto">
            <a:xfrm rot="16200000" flipV="1">
              <a:off x="4152901" y="2496345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1" name="Line 32"/>
            <p:cNvSpPr>
              <a:spLocks noChangeShapeType="1"/>
            </p:cNvSpPr>
            <p:nvPr/>
          </p:nvSpPr>
          <p:spPr bwMode="auto">
            <a:xfrm rot="16200000" flipV="1">
              <a:off x="4155969" y="3924301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56321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2331578" cy="617641"/>
          </a:xfrm>
        </p:spPr>
        <p:txBody>
          <a:bodyPr/>
          <a:lstStyle/>
          <a:p>
            <a:r>
              <a:rPr lang="zh-CN" altLang="en-US"/>
              <a:t>一次读出一行</a:t>
            </a:r>
          </a:p>
        </p:txBody>
      </p:sp>
      <p:grpSp>
        <p:nvGrpSpPr>
          <p:cNvPr id="56322" name="Group 5"/>
          <p:cNvGrpSpPr>
            <a:grpSpLocks/>
          </p:cNvGrpSpPr>
          <p:nvPr/>
        </p:nvGrpSpPr>
        <p:grpSpPr bwMode="auto">
          <a:xfrm>
            <a:off x="6265070" y="2767010"/>
            <a:ext cx="1936753" cy="685800"/>
            <a:chOff x="2889" y="2112"/>
            <a:chExt cx="961" cy="432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3024" y="2112"/>
              <a:ext cx="748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C00000"/>
                  </a:solidFill>
                  <a:latin typeface="+mn-ea"/>
                </a:rPr>
                <a:t>存储矩阵</a:t>
              </a:r>
              <a:endPara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889" y="2324"/>
              <a:ext cx="961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b="1">
                  <a:solidFill>
                    <a:srgbClr val="C00000"/>
                  </a:solidFill>
                  <a:latin typeface="+mn-ea"/>
                </a:rPr>
                <a:t>64×64</a:t>
              </a:r>
              <a:r>
                <a:rPr lang="zh-CN" altLang="en-US" b="1">
                  <a:solidFill>
                    <a:srgbClr val="C00000"/>
                  </a:solidFill>
                  <a:latin typeface="+mn-ea"/>
                </a:rPr>
                <a:t>＝</a:t>
              </a:r>
              <a:r>
                <a:rPr lang="en-US" altLang="zh-CN" b="1">
                  <a:solidFill>
                    <a:srgbClr val="C00000"/>
                  </a:solidFill>
                  <a:latin typeface="+mn-ea"/>
                </a:rPr>
                <a:t>4096</a:t>
              </a:r>
              <a:endParaRPr lang="en-US" altLang="zh-CN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56323" name="Group 8"/>
          <p:cNvGrpSpPr>
            <a:grpSpLocks/>
          </p:cNvGrpSpPr>
          <p:nvPr/>
        </p:nvGrpSpPr>
        <p:grpSpPr bwMode="auto">
          <a:xfrm>
            <a:off x="6423029" y="1485107"/>
            <a:ext cx="917576" cy="2546350"/>
            <a:chOff x="3086" y="1443"/>
            <a:chExt cx="578" cy="1604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092" y="1443"/>
              <a:ext cx="555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…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086" y="1962"/>
              <a:ext cx="555" cy="22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dirty="0">
                  <a:latin typeface="+mn-ea"/>
                </a:rPr>
                <a:t>…</a:t>
              </a:r>
              <a:endPara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3109" y="2827"/>
              <a:ext cx="555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dirty="0">
                  <a:latin typeface="+mn-ea"/>
                </a:rPr>
                <a:t>…</a:t>
              </a:r>
              <a:endPara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56324" name="Group 14"/>
          <p:cNvGrpSpPr>
            <a:grpSpLocks/>
          </p:cNvGrpSpPr>
          <p:nvPr/>
        </p:nvGrpSpPr>
        <p:grpSpPr bwMode="auto">
          <a:xfrm>
            <a:off x="3130551" y="1073151"/>
            <a:ext cx="5489575" cy="2690813"/>
            <a:chOff x="1012" y="1104"/>
            <a:chExt cx="3458" cy="1695"/>
          </a:xfrm>
        </p:grpSpPr>
        <p:sp>
          <p:nvSpPr>
            <p:cNvPr id="56399" name="Freeform 15"/>
            <p:cNvSpPr>
              <a:spLocks/>
            </p:cNvSpPr>
            <p:nvPr/>
          </p:nvSpPr>
          <p:spPr bwMode="auto">
            <a:xfrm>
              <a:off x="1230" y="1202"/>
              <a:ext cx="3240" cy="166"/>
            </a:xfrm>
            <a:custGeom>
              <a:avLst/>
              <a:gdLst>
                <a:gd name="T0" fmla="*/ 1560 w 3750"/>
                <a:gd name="T1" fmla="*/ 90 h 188"/>
                <a:gd name="T2" fmla="*/ 1560 w 3750"/>
                <a:gd name="T3" fmla="*/ 0 h 188"/>
                <a:gd name="T4" fmla="*/ 0 w 3750"/>
                <a:gd name="T5" fmla="*/ 0 h 188"/>
                <a:gd name="T6" fmla="*/ 0 60000 65536"/>
                <a:gd name="T7" fmla="*/ 0 60000 65536"/>
                <a:gd name="T8" fmla="*/ 0 60000 65536"/>
                <a:gd name="T9" fmla="*/ 0 w 3750"/>
                <a:gd name="T10" fmla="*/ 0 h 188"/>
                <a:gd name="T11" fmla="*/ 3750 w 3750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50" h="188">
                  <a:moveTo>
                    <a:pt x="3750" y="188"/>
                  </a:moveTo>
                  <a:lnTo>
                    <a:pt x="375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6400" name="Freeform 16"/>
            <p:cNvSpPr>
              <a:spLocks/>
            </p:cNvSpPr>
            <p:nvPr/>
          </p:nvSpPr>
          <p:spPr bwMode="auto">
            <a:xfrm>
              <a:off x="1230" y="1721"/>
              <a:ext cx="3240" cy="168"/>
            </a:xfrm>
            <a:custGeom>
              <a:avLst/>
              <a:gdLst>
                <a:gd name="T0" fmla="*/ 1560 w 3750"/>
                <a:gd name="T1" fmla="*/ 96 h 188"/>
                <a:gd name="T2" fmla="*/ 1560 w 3750"/>
                <a:gd name="T3" fmla="*/ 0 h 188"/>
                <a:gd name="T4" fmla="*/ 0 w 3750"/>
                <a:gd name="T5" fmla="*/ 0 h 188"/>
                <a:gd name="T6" fmla="*/ 0 60000 65536"/>
                <a:gd name="T7" fmla="*/ 0 60000 65536"/>
                <a:gd name="T8" fmla="*/ 0 60000 65536"/>
                <a:gd name="T9" fmla="*/ 0 w 3750"/>
                <a:gd name="T10" fmla="*/ 0 h 188"/>
                <a:gd name="T11" fmla="*/ 3750 w 3750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50" h="188">
                  <a:moveTo>
                    <a:pt x="3750" y="188"/>
                  </a:moveTo>
                  <a:lnTo>
                    <a:pt x="375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6401" name="Freeform 17"/>
            <p:cNvSpPr>
              <a:spLocks/>
            </p:cNvSpPr>
            <p:nvPr/>
          </p:nvSpPr>
          <p:spPr bwMode="auto">
            <a:xfrm>
              <a:off x="1230" y="2633"/>
              <a:ext cx="3240" cy="166"/>
            </a:xfrm>
            <a:custGeom>
              <a:avLst/>
              <a:gdLst>
                <a:gd name="T0" fmla="*/ 1560 w 3750"/>
                <a:gd name="T1" fmla="*/ 90 h 188"/>
                <a:gd name="T2" fmla="*/ 1560 w 3750"/>
                <a:gd name="T3" fmla="*/ 0 h 188"/>
                <a:gd name="T4" fmla="*/ 0 w 3750"/>
                <a:gd name="T5" fmla="*/ 0 h 188"/>
                <a:gd name="T6" fmla="*/ 0 60000 65536"/>
                <a:gd name="T7" fmla="*/ 0 60000 65536"/>
                <a:gd name="T8" fmla="*/ 0 60000 65536"/>
                <a:gd name="T9" fmla="*/ 0 w 3750"/>
                <a:gd name="T10" fmla="*/ 0 h 188"/>
                <a:gd name="T11" fmla="*/ 3750 w 3750"/>
                <a:gd name="T12" fmla="*/ 188 h 1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750" h="188">
                  <a:moveTo>
                    <a:pt x="3750" y="188"/>
                  </a:moveTo>
                  <a:lnTo>
                    <a:pt x="3750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1036" y="2114"/>
              <a:ext cx="144" cy="21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b="1" dirty="0">
                  <a:latin typeface="+mn-ea"/>
                </a:rPr>
                <a:t>…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1014" y="1104"/>
              <a:ext cx="218" cy="22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X</a:t>
              </a:r>
              <a:r>
                <a:rPr lang="en-US" altLang="zh-CN" baseline="-25000">
                  <a:latin typeface="+mn-ea"/>
                </a:rPr>
                <a:t>0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1014" y="1617"/>
              <a:ext cx="218" cy="21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X</a:t>
              </a:r>
              <a:r>
                <a:rPr lang="en-US" altLang="zh-CN" baseline="-25000">
                  <a:latin typeface="+mn-ea"/>
                </a:rPr>
                <a:t>1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1012" y="2520"/>
              <a:ext cx="220" cy="21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>
                  <a:latin typeface="+mn-ea"/>
                </a:rPr>
                <a:t>X</a:t>
              </a:r>
              <a:r>
                <a:rPr lang="en-US" altLang="zh-CN" baseline="-25000">
                  <a:latin typeface="+mn-ea"/>
                </a:rPr>
                <a:t>63</a:t>
              </a:r>
              <a:endPara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sp>
        <p:nvSpPr>
          <p:cNvPr id="97" name="Text Box 97"/>
          <p:cNvSpPr txBox="1">
            <a:spLocks noChangeArrowheads="1"/>
          </p:cNvSpPr>
          <p:nvPr/>
        </p:nvSpPr>
        <p:spPr bwMode="auto">
          <a:xfrm>
            <a:off x="8269289" y="1492251"/>
            <a:ext cx="688975" cy="358775"/>
          </a:xfrm>
          <a:prstGeom prst="rect">
            <a:avLst/>
          </a:prstGeom>
          <a:solidFill>
            <a:srgbClr val="99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+mn-ea"/>
              </a:rPr>
              <a:t>0,63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98" name="Text Box 98"/>
          <p:cNvSpPr txBox="1">
            <a:spLocks noChangeArrowheads="1"/>
          </p:cNvSpPr>
          <p:nvPr/>
        </p:nvSpPr>
        <p:spPr bwMode="auto">
          <a:xfrm>
            <a:off x="8269289" y="2316163"/>
            <a:ext cx="688975" cy="360362"/>
          </a:xfrm>
          <a:prstGeom prst="rect">
            <a:avLst/>
          </a:prstGeom>
          <a:solidFill>
            <a:srgbClr val="99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>
                <a:latin typeface="+mn-ea"/>
              </a:rPr>
              <a:t>1,63</a:t>
            </a:r>
            <a:endParaRPr lang="en-US" altLang="zh-CN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99" name="Text Box 99"/>
          <p:cNvSpPr txBox="1">
            <a:spLocks noChangeArrowheads="1"/>
          </p:cNvSpPr>
          <p:nvPr/>
        </p:nvSpPr>
        <p:spPr bwMode="auto">
          <a:xfrm>
            <a:off x="8269289" y="3740151"/>
            <a:ext cx="688975" cy="360363"/>
          </a:xfrm>
          <a:prstGeom prst="rect">
            <a:avLst/>
          </a:prstGeom>
          <a:solidFill>
            <a:srgbClr val="99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+mn-ea"/>
              </a:rPr>
              <a:t>63,63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100" name="Text Box 100"/>
          <p:cNvSpPr txBox="1">
            <a:spLocks noChangeArrowheads="1"/>
          </p:cNvSpPr>
          <p:nvPr/>
        </p:nvSpPr>
        <p:spPr bwMode="auto">
          <a:xfrm rot="16200000">
            <a:off x="8440738" y="3009901"/>
            <a:ext cx="231775" cy="349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b="1" dirty="0">
                <a:latin typeface="+mn-ea"/>
              </a:rPr>
              <a:t>…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56371" name="Freeform 103"/>
          <p:cNvSpPr>
            <a:spLocks/>
          </p:cNvSpPr>
          <p:nvPr/>
        </p:nvSpPr>
        <p:spPr bwMode="auto">
          <a:xfrm>
            <a:off x="8048626" y="1687512"/>
            <a:ext cx="322263" cy="2765426"/>
          </a:xfrm>
          <a:custGeom>
            <a:avLst/>
            <a:gdLst>
              <a:gd name="T0" fmla="*/ 106043 w 234"/>
              <a:gd name="T1" fmla="*/ 0 h 2393"/>
              <a:gd name="T2" fmla="*/ 0 w 234"/>
              <a:gd name="T3" fmla="*/ 0 h 2393"/>
              <a:gd name="T4" fmla="*/ 0 w 234"/>
              <a:gd name="T5" fmla="*/ 683464 h 2393"/>
              <a:gd name="T6" fmla="*/ 158377 w 234"/>
              <a:gd name="T7" fmla="*/ 683464 h 2393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2393"/>
              <a:gd name="T14" fmla="*/ 234 w 234"/>
              <a:gd name="T15" fmla="*/ 2393 h 23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2393">
                <a:moveTo>
                  <a:pt x="158" y="0"/>
                </a:moveTo>
                <a:lnTo>
                  <a:pt x="0" y="0"/>
                </a:lnTo>
                <a:lnTo>
                  <a:pt x="0" y="2391"/>
                </a:lnTo>
                <a:lnTo>
                  <a:pt x="234" y="2393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56372" name="Freeform 104"/>
          <p:cNvSpPr>
            <a:spLocks/>
          </p:cNvSpPr>
          <p:nvPr/>
        </p:nvSpPr>
        <p:spPr bwMode="auto">
          <a:xfrm>
            <a:off x="8783639" y="1668462"/>
            <a:ext cx="385763" cy="2784476"/>
          </a:xfrm>
          <a:custGeom>
            <a:avLst/>
            <a:gdLst>
              <a:gd name="T0" fmla="*/ 49401 w 177"/>
              <a:gd name="T1" fmla="*/ 0 h 2393"/>
              <a:gd name="T2" fmla="*/ 118013 w 177"/>
              <a:gd name="T3" fmla="*/ 0 h 2393"/>
              <a:gd name="T4" fmla="*/ 118013 w 177"/>
              <a:gd name="T5" fmla="*/ 696515 h 2393"/>
              <a:gd name="T6" fmla="*/ 0 w 177"/>
              <a:gd name="T7" fmla="*/ 697712 h 2393"/>
              <a:gd name="T8" fmla="*/ 0 60000 65536"/>
              <a:gd name="T9" fmla="*/ 0 60000 65536"/>
              <a:gd name="T10" fmla="*/ 0 60000 65536"/>
              <a:gd name="T11" fmla="*/ 0 60000 65536"/>
              <a:gd name="T12" fmla="*/ 0 w 177"/>
              <a:gd name="T13" fmla="*/ 0 h 2393"/>
              <a:gd name="T14" fmla="*/ 177 w 177"/>
              <a:gd name="T15" fmla="*/ 2393 h 23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" h="2393">
                <a:moveTo>
                  <a:pt x="76" y="0"/>
                </a:moveTo>
                <a:lnTo>
                  <a:pt x="177" y="0"/>
                </a:lnTo>
                <a:lnTo>
                  <a:pt x="177" y="2391"/>
                </a:lnTo>
                <a:lnTo>
                  <a:pt x="0" y="2393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22" name="Rectangle 33"/>
          <p:cNvSpPr txBox="1">
            <a:spLocks noChangeArrowheads="1"/>
          </p:cNvSpPr>
          <p:nvPr/>
        </p:nvSpPr>
        <p:spPr bwMode="auto">
          <a:xfrm>
            <a:off x="2531269" y="5934869"/>
            <a:ext cx="7467601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b="1" dirty="0">
                <a:solidFill>
                  <a:srgbClr val="C00000"/>
                </a:solidFill>
                <a:latin typeface="微软雅黑" charset="-122"/>
                <a:ea typeface="微软雅黑" charset="-122"/>
              </a:rPr>
              <a:t>给出行选，一行上所有存储体均给行缓冲提供数据</a:t>
            </a:r>
          </a:p>
        </p:txBody>
      </p:sp>
      <p:grpSp>
        <p:nvGrpSpPr>
          <p:cNvPr id="56380" name="组合 166"/>
          <p:cNvGrpSpPr>
            <a:grpSpLocks/>
          </p:cNvGrpSpPr>
          <p:nvPr/>
        </p:nvGrpSpPr>
        <p:grpSpPr bwMode="auto">
          <a:xfrm>
            <a:off x="4170327" y="4964110"/>
            <a:ext cx="4949862" cy="730646"/>
            <a:chOff x="2645551" y="5058917"/>
            <a:chExt cx="4950635" cy="730876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2" name="Text Box 60"/>
            <p:cNvSpPr txBox="1">
              <a:spLocks noChangeArrowheads="1"/>
            </p:cNvSpPr>
            <p:nvPr/>
          </p:nvSpPr>
          <p:spPr bwMode="auto">
            <a:xfrm>
              <a:off x="2809126" y="5419392"/>
              <a:ext cx="350893" cy="34936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dirty="0">
                  <a:latin typeface="+mn-ea"/>
                </a:rPr>
                <a:t>Y</a:t>
              </a:r>
              <a:r>
                <a:rPr lang="en-US" altLang="zh-CN" baseline="-25000" dirty="0">
                  <a:latin typeface="+mn-ea"/>
                </a:rPr>
                <a:t>0</a:t>
              </a:r>
              <a:endParaRPr lang="en-US" altLang="zh-CN" dirty="0">
                <a:latin typeface="+mn-ea"/>
              </a:endParaRPr>
            </a:p>
          </p:txBody>
        </p:sp>
        <p:sp>
          <p:nvSpPr>
            <p:cNvPr id="91" name="Text Box 95"/>
            <p:cNvSpPr txBox="1">
              <a:spLocks noChangeArrowheads="1"/>
            </p:cNvSpPr>
            <p:nvPr/>
          </p:nvSpPr>
          <p:spPr bwMode="auto">
            <a:xfrm>
              <a:off x="4121403" y="5440433"/>
              <a:ext cx="349305" cy="34936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dirty="0">
                  <a:latin typeface="+mn-ea"/>
                </a:rPr>
                <a:t>Y</a:t>
              </a:r>
              <a:r>
                <a:rPr lang="en-US" altLang="zh-CN" baseline="-25000" dirty="0">
                  <a:latin typeface="+mn-ea"/>
                </a:rPr>
                <a:t>1</a:t>
              </a:r>
              <a:endParaRPr lang="en-US" altLang="zh-CN" dirty="0">
                <a:latin typeface="+mn-ea"/>
              </a:endParaRPr>
            </a:p>
          </p:txBody>
        </p:sp>
        <p:sp>
          <p:nvSpPr>
            <p:cNvPr id="116" name="Text Box 120"/>
            <p:cNvSpPr txBox="1">
              <a:spLocks noChangeArrowheads="1"/>
            </p:cNvSpPr>
            <p:nvPr/>
          </p:nvSpPr>
          <p:spPr bwMode="auto">
            <a:xfrm>
              <a:off x="7040474" y="5419392"/>
              <a:ext cx="555712" cy="34936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defRPr/>
              </a:pPr>
              <a:r>
                <a:rPr lang="en-US" altLang="zh-CN" dirty="0">
                  <a:latin typeface="+mn-ea"/>
                </a:rPr>
                <a:t>Y</a:t>
              </a:r>
              <a:r>
                <a:rPr lang="en-US" altLang="zh-CN" baseline="-25000" dirty="0">
                  <a:latin typeface="+mn-ea"/>
                </a:rPr>
                <a:t>63</a:t>
              </a:r>
              <a:endParaRPr lang="en-US" altLang="zh-CN" dirty="0">
                <a:latin typeface="+mn-ea"/>
              </a:endParaRPr>
            </a:p>
          </p:txBody>
        </p:sp>
        <p:sp>
          <p:nvSpPr>
            <p:cNvPr id="148" name="Text Box 28"/>
            <p:cNvSpPr txBox="1">
              <a:spLocks noChangeArrowheads="1"/>
            </p:cNvSpPr>
            <p:nvPr/>
          </p:nvSpPr>
          <p:spPr bwMode="auto">
            <a:xfrm>
              <a:off x="2645551" y="5058917"/>
              <a:ext cx="4788684" cy="3588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zh-CN" altLang="en-US" b="1" dirty="0">
                  <a:latin typeface="+mn-ea"/>
                </a:rPr>
                <a:t>行缓冲（</a:t>
              </a:r>
              <a:r>
                <a:rPr lang="en-US" altLang="zh-CN" b="1" dirty="0">
                  <a:latin typeface="+mn-ea"/>
                </a:rPr>
                <a:t>64bits</a:t>
              </a:r>
              <a:r>
                <a:rPr lang="zh-CN" altLang="en-US" b="1" dirty="0">
                  <a:latin typeface="+mn-ea"/>
                </a:rPr>
                <a:t>）</a:t>
              </a:r>
              <a:endParaRPr lang="en-US" altLang="zh-CN" b="1" dirty="0">
                <a:latin typeface="+mn-ea"/>
              </a:endParaRPr>
            </a:p>
          </p:txBody>
        </p:sp>
      </p:grpSp>
      <p:grpSp>
        <p:nvGrpSpPr>
          <p:cNvPr id="56383" name="组合 163"/>
          <p:cNvGrpSpPr>
            <a:grpSpLocks/>
          </p:cNvGrpSpPr>
          <p:nvPr/>
        </p:nvGrpSpPr>
        <p:grpSpPr bwMode="auto">
          <a:xfrm>
            <a:off x="8266112" y="4286250"/>
            <a:ext cx="692151" cy="649288"/>
            <a:chOff x="2622549" y="4409629"/>
            <a:chExt cx="692151" cy="649288"/>
          </a:xfrm>
          <a:solidFill>
            <a:schemeClr val="accent4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165" name="直接箭头连接符 164"/>
            <p:cNvCxnSpPr/>
            <p:nvPr/>
          </p:nvCxnSpPr>
          <p:spPr>
            <a:xfrm>
              <a:off x="2944813" y="4754117"/>
              <a:ext cx="0" cy="304800"/>
            </a:xfrm>
            <a:prstGeom prst="straightConnector1">
              <a:avLst/>
            </a:prstGeom>
            <a:grpFill/>
            <a:ln w="28575">
              <a:solidFill>
                <a:srgbClr val="0000F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 Box 4"/>
            <p:cNvSpPr txBox="1">
              <a:spLocks noChangeArrowheads="1"/>
            </p:cNvSpPr>
            <p:nvPr/>
          </p:nvSpPr>
          <p:spPr bwMode="auto">
            <a:xfrm>
              <a:off x="2622549" y="4409629"/>
              <a:ext cx="692151" cy="36194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500"/>
                </a:spcBef>
                <a:defRPr/>
              </a:pPr>
              <a:r>
                <a:rPr lang="en-US" altLang="zh-CN" sz="1200" b="1" dirty="0">
                  <a:latin typeface="+mn-ea"/>
                </a:rPr>
                <a:t>I/O</a:t>
              </a:r>
              <a:r>
                <a:rPr lang="zh-CN" altLang="en-US" sz="1200" b="1" dirty="0">
                  <a:latin typeface="+mn-ea"/>
                </a:rPr>
                <a:t>电路</a:t>
              </a:r>
              <a:endParaRPr lang="zh-CN" altLang="en-US" sz="1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 flipH="1">
            <a:off x="8961441" y="2481661"/>
            <a:ext cx="209545" cy="1427956"/>
            <a:chOff x="4049715" y="2597944"/>
            <a:chExt cx="204785" cy="1427956"/>
          </a:xfrm>
        </p:grpSpPr>
        <p:sp>
          <p:nvSpPr>
            <p:cNvPr id="117" name="Line 32"/>
            <p:cNvSpPr>
              <a:spLocks noChangeShapeType="1"/>
            </p:cNvSpPr>
            <p:nvPr/>
          </p:nvSpPr>
          <p:spPr bwMode="auto">
            <a:xfrm rot="16200000" flipV="1">
              <a:off x="4152901" y="2496345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8" name="Line 32"/>
            <p:cNvSpPr>
              <a:spLocks noChangeShapeType="1"/>
            </p:cNvSpPr>
            <p:nvPr/>
          </p:nvSpPr>
          <p:spPr bwMode="auto">
            <a:xfrm rot="16200000" flipV="1">
              <a:off x="4151314" y="3924301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19" name="Text Box 97"/>
          <p:cNvSpPr txBox="1">
            <a:spLocks noChangeArrowheads="1"/>
          </p:cNvSpPr>
          <p:nvPr/>
        </p:nvSpPr>
        <p:spPr bwMode="auto">
          <a:xfrm>
            <a:off x="4175127" y="1498205"/>
            <a:ext cx="688975" cy="358775"/>
          </a:xfrm>
          <a:prstGeom prst="rect">
            <a:avLst/>
          </a:prstGeom>
          <a:solidFill>
            <a:srgbClr val="99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+mn-ea"/>
              </a:rPr>
              <a:t>0,0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120" name="Text Box 98"/>
          <p:cNvSpPr txBox="1">
            <a:spLocks noChangeArrowheads="1"/>
          </p:cNvSpPr>
          <p:nvPr/>
        </p:nvSpPr>
        <p:spPr bwMode="auto">
          <a:xfrm>
            <a:off x="4175127" y="2322117"/>
            <a:ext cx="688975" cy="360362"/>
          </a:xfrm>
          <a:prstGeom prst="rect">
            <a:avLst/>
          </a:prstGeom>
          <a:solidFill>
            <a:srgbClr val="99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+mn-ea"/>
              </a:rPr>
              <a:t>1,0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121" name="Text Box 99"/>
          <p:cNvSpPr txBox="1">
            <a:spLocks noChangeArrowheads="1"/>
          </p:cNvSpPr>
          <p:nvPr/>
        </p:nvSpPr>
        <p:spPr bwMode="auto">
          <a:xfrm>
            <a:off x="4175127" y="3746105"/>
            <a:ext cx="688975" cy="360363"/>
          </a:xfrm>
          <a:prstGeom prst="rect">
            <a:avLst/>
          </a:prstGeom>
          <a:solidFill>
            <a:srgbClr val="99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+mn-ea"/>
              </a:rPr>
              <a:t>63,0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123" name="Text Box 100"/>
          <p:cNvSpPr txBox="1">
            <a:spLocks noChangeArrowheads="1"/>
          </p:cNvSpPr>
          <p:nvPr/>
        </p:nvSpPr>
        <p:spPr bwMode="auto">
          <a:xfrm rot="16200000">
            <a:off x="4346576" y="3015855"/>
            <a:ext cx="231775" cy="349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b="1" dirty="0">
                <a:latin typeface="+mn-ea"/>
              </a:rPr>
              <a:t>…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24" name="Freeform 103"/>
          <p:cNvSpPr>
            <a:spLocks/>
          </p:cNvSpPr>
          <p:nvPr/>
        </p:nvSpPr>
        <p:spPr bwMode="auto">
          <a:xfrm>
            <a:off x="3954464" y="1693466"/>
            <a:ext cx="322263" cy="2765426"/>
          </a:xfrm>
          <a:custGeom>
            <a:avLst/>
            <a:gdLst>
              <a:gd name="T0" fmla="*/ 106043 w 234"/>
              <a:gd name="T1" fmla="*/ 0 h 2393"/>
              <a:gd name="T2" fmla="*/ 0 w 234"/>
              <a:gd name="T3" fmla="*/ 0 h 2393"/>
              <a:gd name="T4" fmla="*/ 0 w 234"/>
              <a:gd name="T5" fmla="*/ 683464 h 2393"/>
              <a:gd name="T6" fmla="*/ 158377 w 234"/>
              <a:gd name="T7" fmla="*/ 683464 h 2393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2393"/>
              <a:gd name="T14" fmla="*/ 234 w 234"/>
              <a:gd name="T15" fmla="*/ 2393 h 23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2393">
                <a:moveTo>
                  <a:pt x="158" y="0"/>
                </a:moveTo>
                <a:lnTo>
                  <a:pt x="0" y="0"/>
                </a:lnTo>
                <a:lnTo>
                  <a:pt x="0" y="2391"/>
                </a:lnTo>
                <a:lnTo>
                  <a:pt x="234" y="2393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25" name="Freeform 104"/>
          <p:cNvSpPr>
            <a:spLocks/>
          </p:cNvSpPr>
          <p:nvPr/>
        </p:nvSpPr>
        <p:spPr bwMode="auto">
          <a:xfrm>
            <a:off x="4689477" y="1674416"/>
            <a:ext cx="385763" cy="2784476"/>
          </a:xfrm>
          <a:custGeom>
            <a:avLst/>
            <a:gdLst>
              <a:gd name="T0" fmla="*/ 49401 w 177"/>
              <a:gd name="T1" fmla="*/ 0 h 2393"/>
              <a:gd name="T2" fmla="*/ 118013 w 177"/>
              <a:gd name="T3" fmla="*/ 0 h 2393"/>
              <a:gd name="T4" fmla="*/ 118013 w 177"/>
              <a:gd name="T5" fmla="*/ 696515 h 2393"/>
              <a:gd name="T6" fmla="*/ 0 w 177"/>
              <a:gd name="T7" fmla="*/ 697712 h 2393"/>
              <a:gd name="T8" fmla="*/ 0 60000 65536"/>
              <a:gd name="T9" fmla="*/ 0 60000 65536"/>
              <a:gd name="T10" fmla="*/ 0 60000 65536"/>
              <a:gd name="T11" fmla="*/ 0 60000 65536"/>
              <a:gd name="T12" fmla="*/ 0 w 177"/>
              <a:gd name="T13" fmla="*/ 0 h 2393"/>
              <a:gd name="T14" fmla="*/ 177 w 177"/>
              <a:gd name="T15" fmla="*/ 2393 h 23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" h="2393">
                <a:moveTo>
                  <a:pt x="76" y="0"/>
                </a:moveTo>
                <a:lnTo>
                  <a:pt x="177" y="0"/>
                </a:lnTo>
                <a:lnTo>
                  <a:pt x="177" y="2391"/>
                </a:lnTo>
                <a:lnTo>
                  <a:pt x="0" y="2393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26" name="组合 163"/>
          <p:cNvGrpSpPr>
            <a:grpSpLocks/>
          </p:cNvGrpSpPr>
          <p:nvPr/>
        </p:nvGrpSpPr>
        <p:grpSpPr bwMode="auto">
          <a:xfrm>
            <a:off x="4171950" y="4292204"/>
            <a:ext cx="692151" cy="649288"/>
            <a:chOff x="2622549" y="4409629"/>
            <a:chExt cx="692151" cy="649288"/>
          </a:xfrm>
          <a:solidFill>
            <a:schemeClr val="accent4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127" name="直接箭头连接符 126"/>
            <p:cNvCxnSpPr/>
            <p:nvPr/>
          </p:nvCxnSpPr>
          <p:spPr>
            <a:xfrm>
              <a:off x="2944813" y="4754117"/>
              <a:ext cx="0" cy="304800"/>
            </a:xfrm>
            <a:prstGeom prst="straightConnector1">
              <a:avLst/>
            </a:prstGeom>
            <a:grpFill/>
            <a:ln w="28575">
              <a:solidFill>
                <a:srgbClr val="0000F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 Box 4"/>
            <p:cNvSpPr txBox="1">
              <a:spLocks noChangeArrowheads="1"/>
            </p:cNvSpPr>
            <p:nvPr/>
          </p:nvSpPr>
          <p:spPr bwMode="auto">
            <a:xfrm>
              <a:off x="2622549" y="4409629"/>
              <a:ext cx="692151" cy="36194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500"/>
                </a:spcBef>
                <a:defRPr/>
              </a:pPr>
              <a:r>
                <a:rPr lang="en-US" altLang="zh-CN" sz="1200" b="1" dirty="0">
                  <a:latin typeface="+mn-ea"/>
                </a:rPr>
                <a:t>I/O</a:t>
              </a:r>
              <a:r>
                <a:rPr lang="zh-CN" altLang="en-US" sz="1200" b="1" dirty="0">
                  <a:latin typeface="+mn-ea"/>
                </a:rPr>
                <a:t>电路</a:t>
              </a:r>
              <a:endParaRPr lang="zh-CN" altLang="en-US" sz="1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 flipH="1">
            <a:off x="4867279" y="2487615"/>
            <a:ext cx="209545" cy="1427956"/>
            <a:chOff x="4049715" y="2597944"/>
            <a:chExt cx="204785" cy="1427956"/>
          </a:xfrm>
        </p:grpSpPr>
        <p:sp>
          <p:nvSpPr>
            <p:cNvPr id="133" name="Line 32"/>
            <p:cNvSpPr>
              <a:spLocks noChangeShapeType="1"/>
            </p:cNvSpPr>
            <p:nvPr/>
          </p:nvSpPr>
          <p:spPr bwMode="auto">
            <a:xfrm rot="16200000" flipV="1">
              <a:off x="4152901" y="2496345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4" name="Line 32"/>
            <p:cNvSpPr>
              <a:spLocks noChangeShapeType="1"/>
            </p:cNvSpPr>
            <p:nvPr/>
          </p:nvSpPr>
          <p:spPr bwMode="auto">
            <a:xfrm rot="16200000" flipV="1">
              <a:off x="4151314" y="3924301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35" name="Text Box 97"/>
          <p:cNvSpPr txBox="1">
            <a:spLocks noChangeArrowheads="1"/>
          </p:cNvSpPr>
          <p:nvPr/>
        </p:nvSpPr>
        <p:spPr bwMode="auto">
          <a:xfrm>
            <a:off x="5480849" y="1485107"/>
            <a:ext cx="688975" cy="358775"/>
          </a:xfrm>
          <a:prstGeom prst="rect">
            <a:avLst/>
          </a:prstGeom>
          <a:solidFill>
            <a:srgbClr val="99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+mn-ea"/>
              </a:rPr>
              <a:t>0,1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136" name="Text Box 98"/>
          <p:cNvSpPr txBox="1">
            <a:spLocks noChangeArrowheads="1"/>
          </p:cNvSpPr>
          <p:nvPr/>
        </p:nvSpPr>
        <p:spPr bwMode="auto">
          <a:xfrm>
            <a:off x="5480849" y="2309019"/>
            <a:ext cx="688975" cy="360362"/>
          </a:xfrm>
          <a:prstGeom prst="rect">
            <a:avLst/>
          </a:prstGeom>
          <a:solidFill>
            <a:srgbClr val="99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+mn-ea"/>
              </a:rPr>
              <a:t>1,1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137" name="Text Box 99"/>
          <p:cNvSpPr txBox="1">
            <a:spLocks noChangeArrowheads="1"/>
          </p:cNvSpPr>
          <p:nvPr/>
        </p:nvSpPr>
        <p:spPr bwMode="auto">
          <a:xfrm>
            <a:off x="5480849" y="3733007"/>
            <a:ext cx="688975" cy="360363"/>
          </a:xfrm>
          <a:prstGeom prst="rect">
            <a:avLst/>
          </a:prstGeom>
          <a:solidFill>
            <a:srgbClr val="99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 dirty="0">
                <a:latin typeface="+mn-ea"/>
              </a:rPr>
              <a:t>63,1</a:t>
            </a:r>
            <a:endParaRPr lang="en-US" altLang="zh-CN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138" name="Text Box 100"/>
          <p:cNvSpPr txBox="1">
            <a:spLocks noChangeArrowheads="1"/>
          </p:cNvSpPr>
          <p:nvPr/>
        </p:nvSpPr>
        <p:spPr bwMode="auto">
          <a:xfrm rot="16200000">
            <a:off x="5652298" y="3002757"/>
            <a:ext cx="231775" cy="349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b="1" dirty="0">
                <a:latin typeface="+mn-ea"/>
              </a:rPr>
              <a:t>…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39" name="Freeform 103"/>
          <p:cNvSpPr>
            <a:spLocks/>
          </p:cNvSpPr>
          <p:nvPr/>
        </p:nvSpPr>
        <p:spPr bwMode="auto">
          <a:xfrm>
            <a:off x="5260186" y="1680368"/>
            <a:ext cx="322263" cy="2765426"/>
          </a:xfrm>
          <a:custGeom>
            <a:avLst/>
            <a:gdLst>
              <a:gd name="T0" fmla="*/ 106043 w 234"/>
              <a:gd name="T1" fmla="*/ 0 h 2393"/>
              <a:gd name="T2" fmla="*/ 0 w 234"/>
              <a:gd name="T3" fmla="*/ 0 h 2393"/>
              <a:gd name="T4" fmla="*/ 0 w 234"/>
              <a:gd name="T5" fmla="*/ 683464 h 2393"/>
              <a:gd name="T6" fmla="*/ 158377 w 234"/>
              <a:gd name="T7" fmla="*/ 683464 h 2393"/>
              <a:gd name="T8" fmla="*/ 0 60000 65536"/>
              <a:gd name="T9" fmla="*/ 0 60000 65536"/>
              <a:gd name="T10" fmla="*/ 0 60000 65536"/>
              <a:gd name="T11" fmla="*/ 0 60000 65536"/>
              <a:gd name="T12" fmla="*/ 0 w 234"/>
              <a:gd name="T13" fmla="*/ 0 h 2393"/>
              <a:gd name="T14" fmla="*/ 234 w 234"/>
              <a:gd name="T15" fmla="*/ 2393 h 23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4" h="2393">
                <a:moveTo>
                  <a:pt x="158" y="0"/>
                </a:moveTo>
                <a:lnTo>
                  <a:pt x="0" y="0"/>
                </a:lnTo>
                <a:lnTo>
                  <a:pt x="0" y="2391"/>
                </a:lnTo>
                <a:lnTo>
                  <a:pt x="234" y="2393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40" name="Freeform 104"/>
          <p:cNvSpPr>
            <a:spLocks/>
          </p:cNvSpPr>
          <p:nvPr/>
        </p:nvSpPr>
        <p:spPr bwMode="auto">
          <a:xfrm>
            <a:off x="5995199" y="1661318"/>
            <a:ext cx="385763" cy="2784476"/>
          </a:xfrm>
          <a:custGeom>
            <a:avLst/>
            <a:gdLst>
              <a:gd name="T0" fmla="*/ 49401 w 177"/>
              <a:gd name="T1" fmla="*/ 0 h 2393"/>
              <a:gd name="T2" fmla="*/ 118013 w 177"/>
              <a:gd name="T3" fmla="*/ 0 h 2393"/>
              <a:gd name="T4" fmla="*/ 118013 w 177"/>
              <a:gd name="T5" fmla="*/ 696515 h 2393"/>
              <a:gd name="T6" fmla="*/ 0 w 177"/>
              <a:gd name="T7" fmla="*/ 697712 h 2393"/>
              <a:gd name="T8" fmla="*/ 0 60000 65536"/>
              <a:gd name="T9" fmla="*/ 0 60000 65536"/>
              <a:gd name="T10" fmla="*/ 0 60000 65536"/>
              <a:gd name="T11" fmla="*/ 0 60000 65536"/>
              <a:gd name="T12" fmla="*/ 0 w 177"/>
              <a:gd name="T13" fmla="*/ 0 h 2393"/>
              <a:gd name="T14" fmla="*/ 177 w 177"/>
              <a:gd name="T15" fmla="*/ 2393 h 23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" h="2393">
                <a:moveTo>
                  <a:pt x="76" y="0"/>
                </a:moveTo>
                <a:lnTo>
                  <a:pt x="177" y="0"/>
                </a:lnTo>
                <a:lnTo>
                  <a:pt x="177" y="2391"/>
                </a:lnTo>
                <a:lnTo>
                  <a:pt x="0" y="2393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41" name="组合 163"/>
          <p:cNvGrpSpPr>
            <a:grpSpLocks/>
          </p:cNvGrpSpPr>
          <p:nvPr/>
        </p:nvGrpSpPr>
        <p:grpSpPr bwMode="auto">
          <a:xfrm>
            <a:off x="5477672" y="4279106"/>
            <a:ext cx="692151" cy="649288"/>
            <a:chOff x="2622549" y="4409629"/>
            <a:chExt cx="692151" cy="649288"/>
          </a:xfrm>
          <a:solidFill>
            <a:schemeClr val="accent4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142" name="直接箭头连接符 141"/>
            <p:cNvCxnSpPr/>
            <p:nvPr/>
          </p:nvCxnSpPr>
          <p:spPr>
            <a:xfrm>
              <a:off x="2944813" y="4754117"/>
              <a:ext cx="0" cy="304800"/>
            </a:xfrm>
            <a:prstGeom prst="straightConnector1">
              <a:avLst/>
            </a:prstGeom>
            <a:grpFill/>
            <a:ln w="28575">
              <a:solidFill>
                <a:srgbClr val="0000FF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 Box 4"/>
            <p:cNvSpPr txBox="1">
              <a:spLocks noChangeArrowheads="1"/>
            </p:cNvSpPr>
            <p:nvPr/>
          </p:nvSpPr>
          <p:spPr bwMode="auto">
            <a:xfrm>
              <a:off x="2622549" y="4409629"/>
              <a:ext cx="692151" cy="361949"/>
            </a:xfrm>
            <a:prstGeom prst="rect">
              <a:avLst/>
            </a:prstGeom>
            <a:grp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algn="ctr">
                <a:spcBef>
                  <a:spcPts val="500"/>
                </a:spcBef>
                <a:defRPr/>
              </a:pPr>
              <a:r>
                <a:rPr lang="en-US" altLang="zh-CN" sz="1200" b="1" dirty="0">
                  <a:latin typeface="+mn-ea"/>
                </a:rPr>
                <a:t>I/O</a:t>
              </a:r>
              <a:r>
                <a:rPr lang="zh-CN" altLang="en-US" sz="1200" b="1" dirty="0">
                  <a:latin typeface="+mn-ea"/>
                </a:rPr>
                <a:t>电路</a:t>
              </a:r>
              <a:endParaRPr lang="zh-CN" altLang="en-US" sz="1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5263364" y="2484441"/>
            <a:ext cx="209545" cy="1427956"/>
            <a:chOff x="4049715" y="2597944"/>
            <a:chExt cx="204785" cy="1427956"/>
          </a:xfrm>
        </p:grpSpPr>
        <p:sp>
          <p:nvSpPr>
            <p:cNvPr id="145" name="Line 32"/>
            <p:cNvSpPr>
              <a:spLocks noChangeShapeType="1"/>
            </p:cNvSpPr>
            <p:nvPr/>
          </p:nvSpPr>
          <p:spPr bwMode="auto">
            <a:xfrm rot="16200000" flipV="1">
              <a:off x="4152901" y="2496345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0" name="Line 32"/>
            <p:cNvSpPr>
              <a:spLocks noChangeShapeType="1"/>
            </p:cNvSpPr>
            <p:nvPr/>
          </p:nvSpPr>
          <p:spPr bwMode="auto">
            <a:xfrm rot="16200000" flipV="1">
              <a:off x="4151314" y="3924301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 flipH="1">
            <a:off x="6173001" y="2474517"/>
            <a:ext cx="209545" cy="1427956"/>
            <a:chOff x="4049715" y="2597944"/>
            <a:chExt cx="204785" cy="1427956"/>
          </a:xfrm>
        </p:grpSpPr>
        <p:sp>
          <p:nvSpPr>
            <p:cNvPr id="152" name="Line 32"/>
            <p:cNvSpPr>
              <a:spLocks noChangeShapeType="1"/>
            </p:cNvSpPr>
            <p:nvPr/>
          </p:nvSpPr>
          <p:spPr bwMode="auto">
            <a:xfrm rot="16200000" flipV="1">
              <a:off x="4152901" y="2496345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4" name="Line 32"/>
            <p:cNvSpPr>
              <a:spLocks noChangeShapeType="1"/>
            </p:cNvSpPr>
            <p:nvPr/>
          </p:nvSpPr>
          <p:spPr bwMode="auto">
            <a:xfrm rot="16200000" flipV="1">
              <a:off x="4151314" y="3924301"/>
              <a:ext cx="0" cy="203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69" name="Line 34">
            <a:extLst>
              <a:ext uri="{FF2B5EF4-FFF2-40B4-BE49-F238E27FC236}">
                <a16:creationId xmlns:a16="http://schemas.microsoft.com/office/drawing/2014/main" id="{D8540FBA-F586-407C-924C-3D69CAD1C1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2788" y="1228724"/>
            <a:ext cx="0" cy="26352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70" name="Line 34">
            <a:extLst>
              <a:ext uri="{FF2B5EF4-FFF2-40B4-BE49-F238E27FC236}">
                <a16:creationId xmlns:a16="http://schemas.microsoft.com/office/drawing/2014/main" id="{2735A4F7-6CAF-4305-857F-541E3D30CB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6828" y="1227931"/>
            <a:ext cx="0" cy="26352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242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58685" y="2576386"/>
            <a:ext cx="5334000" cy="1143000"/>
            <a:chOff x="912" y="2160"/>
            <a:chExt cx="3168" cy="720"/>
          </a:xfrm>
        </p:grpSpPr>
        <p:sp>
          <p:nvSpPr>
            <p:cNvPr id="57425" name="Line 4"/>
            <p:cNvSpPr>
              <a:spLocks noChangeShapeType="1"/>
            </p:cNvSpPr>
            <p:nvPr/>
          </p:nvSpPr>
          <p:spPr bwMode="auto">
            <a:xfrm>
              <a:off x="912" y="2160"/>
              <a:ext cx="31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26" name="Line 5"/>
            <p:cNvSpPr>
              <a:spLocks noChangeShapeType="1"/>
            </p:cNvSpPr>
            <p:nvPr/>
          </p:nvSpPr>
          <p:spPr bwMode="auto">
            <a:xfrm>
              <a:off x="912" y="2304"/>
              <a:ext cx="31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27" name="Line 6"/>
            <p:cNvSpPr>
              <a:spLocks noChangeShapeType="1"/>
            </p:cNvSpPr>
            <p:nvPr/>
          </p:nvSpPr>
          <p:spPr bwMode="auto">
            <a:xfrm>
              <a:off x="912" y="2448"/>
              <a:ext cx="31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28" name="Line 7"/>
            <p:cNvSpPr>
              <a:spLocks noChangeShapeType="1"/>
            </p:cNvSpPr>
            <p:nvPr/>
          </p:nvSpPr>
          <p:spPr bwMode="auto">
            <a:xfrm>
              <a:off x="912" y="2592"/>
              <a:ext cx="31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29" name="Line 8"/>
            <p:cNvSpPr>
              <a:spLocks noChangeShapeType="1"/>
            </p:cNvSpPr>
            <p:nvPr/>
          </p:nvSpPr>
          <p:spPr bwMode="auto">
            <a:xfrm>
              <a:off x="912" y="2736"/>
              <a:ext cx="31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30" name="Line 9"/>
            <p:cNvSpPr>
              <a:spLocks noChangeShapeType="1"/>
            </p:cNvSpPr>
            <p:nvPr/>
          </p:nvSpPr>
          <p:spPr bwMode="auto">
            <a:xfrm>
              <a:off x="912" y="2880"/>
              <a:ext cx="31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4k*4</a:t>
            </a:r>
            <a:r>
              <a:rPr lang="zh-CN" altLang="en-US"/>
              <a:t>位存储体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772886" y="2428748"/>
            <a:ext cx="581025" cy="1447800"/>
            <a:chOff x="432" y="1734"/>
            <a:chExt cx="366" cy="912"/>
          </a:xfrm>
        </p:grpSpPr>
        <p:sp>
          <p:nvSpPr>
            <p:cNvPr id="881675" name="Text Box 11"/>
            <p:cNvSpPr txBox="1">
              <a:spLocks noChangeArrowheads="1"/>
            </p:cNvSpPr>
            <p:nvPr/>
          </p:nvSpPr>
          <p:spPr bwMode="auto">
            <a:xfrm>
              <a:off x="432" y="1734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X</a:t>
              </a:r>
              <a:r>
                <a:rPr lang="en-US" altLang="zh-CN" sz="2000" baseline="-25000">
                  <a:latin typeface="+mn-ea"/>
                </a:rPr>
                <a:t>0</a:t>
              </a:r>
              <a:r>
                <a:rPr lang="en-US" altLang="zh-CN" sz="2000">
                  <a:latin typeface="+mn-ea"/>
                </a:rPr>
                <a:t> 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676" name="Text Box 12"/>
            <p:cNvSpPr txBox="1">
              <a:spLocks noChangeArrowheads="1"/>
            </p:cNvSpPr>
            <p:nvPr/>
          </p:nvSpPr>
          <p:spPr bwMode="auto">
            <a:xfrm>
              <a:off x="432" y="2451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X</a:t>
              </a:r>
              <a:r>
                <a:rPr lang="en-US" altLang="zh-CN" sz="2000" baseline="-25000">
                  <a:latin typeface="+mn-ea"/>
                </a:rPr>
                <a:t>63</a:t>
              </a:r>
              <a:r>
                <a:rPr lang="en-US" altLang="zh-CN" sz="2000">
                  <a:latin typeface="+mn-ea"/>
                </a:rPr>
                <a:t> 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677" name="Text Box 13"/>
            <p:cNvSpPr txBox="1">
              <a:spLocks noChangeArrowheads="1"/>
            </p:cNvSpPr>
            <p:nvPr/>
          </p:nvSpPr>
          <p:spPr bwMode="auto">
            <a:xfrm>
              <a:off x="432" y="1923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X</a:t>
              </a:r>
              <a:r>
                <a:rPr lang="en-US" altLang="zh-CN" sz="2000" baseline="-25000">
                  <a:latin typeface="+mn-ea"/>
                </a:rPr>
                <a:t>1</a:t>
              </a:r>
              <a:r>
                <a:rPr lang="en-US" altLang="zh-CN" sz="2000">
                  <a:latin typeface="+mn-ea"/>
                </a:rPr>
                <a:t> 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296885" y="4100386"/>
            <a:ext cx="5410200" cy="381000"/>
            <a:chOff x="1392" y="2787"/>
            <a:chExt cx="3408" cy="240"/>
          </a:xfrm>
        </p:grpSpPr>
        <p:sp>
          <p:nvSpPr>
            <p:cNvPr id="57411" name="Oval 15"/>
            <p:cNvSpPr>
              <a:spLocks noChangeArrowheads="1"/>
            </p:cNvSpPr>
            <p:nvPr/>
          </p:nvSpPr>
          <p:spPr bwMode="auto">
            <a:xfrm>
              <a:off x="2784" y="2931"/>
              <a:ext cx="96" cy="96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sp>
          <p:nvSpPr>
            <p:cNvPr id="57412" name="Oval 16"/>
            <p:cNvSpPr>
              <a:spLocks noChangeArrowheads="1"/>
            </p:cNvSpPr>
            <p:nvPr/>
          </p:nvSpPr>
          <p:spPr bwMode="auto">
            <a:xfrm>
              <a:off x="3744" y="2931"/>
              <a:ext cx="96" cy="96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sp>
          <p:nvSpPr>
            <p:cNvPr id="57413" name="Oval 17"/>
            <p:cNvSpPr>
              <a:spLocks noChangeArrowheads="1"/>
            </p:cNvSpPr>
            <p:nvPr/>
          </p:nvSpPr>
          <p:spPr bwMode="auto">
            <a:xfrm>
              <a:off x="4704" y="2931"/>
              <a:ext cx="96" cy="96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grpSp>
          <p:nvGrpSpPr>
            <p:cNvPr id="57414" name="Group 18"/>
            <p:cNvGrpSpPr>
              <a:grpSpLocks/>
            </p:cNvGrpSpPr>
            <p:nvPr/>
          </p:nvGrpSpPr>
          <p:grpSpPr bwMode="auto">
            <a:xfrm>
              <a:off x="1392" y="2787"/>
              <a:ext cx="3360" cy="192"/>
              <a:chOff x="1392" y="2787"/>
              <a:chExt cx="3360" cy="192"/>
            </a:xfrm>
          </p:grpSpPr>
          <p:sp>
            <p:nvSpPr>
              <p:cNvPr id="57416" name="Line 19"/>
              <p:cNvSpPr>
                <a:spLocks noChangeShapeType="1"/>
              </p:cNvSpPr>
              <p:nvPr/>
            </p:nvSpPr>
            <p:spPr bwMode="auto">
              <a:xfrm>
                <a:off x="1440" y="2835"/>
                <a:ext cx="28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57417" name="Line 20"/>
              <p:cNvSpPr>
                <a:spLocks noChangeShapeType="1"/>
              </p:cNvSpPr>
              <p:nvPr/>
            </p:nvSpPr>
            <p:spPr bwMode="auto">
              <a:xfrm>
                <a:off x="1872" y="2979"/>
                <a:ext cx="28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57418" name="Oval 21"/>
              <p:cNvSpPr>
                <a:spLocks noChangeArrowheads="1"/>
              </p:cNvSpPr>
              <p:nvPr/>
            </p:nvSpPr>
            <p:spPr bwMode="auto">
              <a:xfrm>
                <a:off x="2352" y="278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57419" name="Oval 22"/>
              <p:cNvSpPr>
                <a:spLocks noChangeArrowheads="1"/>
              </p:cNvSpPr>
              <p:nvPr/>
            </p:nvSpPr>
            <p:spPr bwMode="auto">
              <a:xfrm>
                <a:off x="3312" y="278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57420" name="Oval 23"/>
              <p:cNvSpPr>
                <a:spLocks noChangeArrowheads="1"/>
              </p:cNvSpPr>
              <p:nvPr/>
            </p:nvSpPr>
            <p:spPr bwMode="auto">
              <a:xfrm>
                <a:off x="4272" y="278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19050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000">
                  <a:latin typeface="+mn-ea"/>
                </a:endParaRPr>
              </a:p>
            </p:txBody>
          </p:sp>
          <p:sp>
            <p:nvSpPr>
              <p:cNvPr id="57421" name="Oval 24"/>
              <p:cNvSpPr>
                <a:spLocks noChangeArrowheads="1"/>
              </p:cNvSpPr>
              <p:nvPr/>
            </p:nvSpPr>
            <p:spPr bwMode="auto">
              <a:xfrm>
                <a:off x="1392" y="2787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63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000">
                  <a:latin typeface="+mn-ea"/>
                </a:endParaRPr>
              </a:p>
            </p:txBody>
          </p:sp>
        </p:grpSp>
        <p:sp>
          <p:nvSpPr>
            <p:cNvPr id="57415" name="Oval 25"/>
            <p:cNvSpPr>
              <a:spLocks noChangeArrowheads="1"/>
            </p:cNvSpPr>
            <p:nvPr/>
          </p:nvSpPr>
          <p:spPr bwMode="auto">
            <a:xfrm>
              <a:off x="1824" y="2931"/>
              <a:ext cx="96" cy="96"/>
            </a:xfrm>
            <a:prstGeom prst="ellipse">
              <a:avLst/>
            </a:prstGeom>
            <a:solidFill>
              <a:schemeClr val="tx1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3238275" y="1966786"/>
            <a:ext cx="1620839" cy="3052762"/>
            <a:chOff x="1985" y="1443"/>
            <a:chExt cx="1021" cy="1923"/>
          </a:xfrm>
        </p:grpSpPr>
        <p:sp>
          <p:nvSpPr>
            <p:cNvPr id="57398" name="Rectangle 41"/>
            <p:cNvSpPr>
              <a:spLocks noChangeArrowheads="1"/>
            </p:cNvSpPr>
            <p:nvPr/>
          </p:nvSpPr>
          <p:spPr bwMode="auto">
            <a:xfrm>
              <a:off x="2256" y="1683"/>
              <a:ext cx="672" cy="960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solidFill>
                    <a:srgbClr val="0000FF"/>
                  </a:solidFill>
                  <a:latin typeface="+mn-ea"/>
                </a:rPr>
                <a:t>64*64</a:t>
              </a:r>
            </a:p>
          </p:txBody>
        </p:sp>
        <p:sp>
          <p:nvSpPr>
            <p:cNvPr id="57399" name="Line 42"/>
            <p:cNvSpPr>
              <a:spLocks noChangeShapeType="1"/>
            </p:cNvSpPr>
            <p:nvPr/>
          </p:nvSpPr>
          <p:spPr bwMode="auto">
            <a:xfrm>
              <a:off x="2016" y="1827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00" name="Line 43"/>
            <p:cNvSpPr>
              <a:spLocks noChangeShapeType="1"/>
            </p:cNvSpPr>
            <p:nvPr/>
          </p:nvSpPr>
          <p:spPr bwMode="auto">
            <a:xfrm>
              <a:off x="2016" y="1971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01" name="Line 44"/>
            <p:cNvSpPr>
              <a:spLocks noChangeShapeType="1"/>
            </p:cNvSpPr>
            <p:nvPr/>
          </p:nvSpPr>
          <p:spPr bwMode="auto">
            <a:xfrm>
              <a:off x="2016" y="2115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02" name="Line 45"/>
            <p:cNvSpPr>
              <a:spLocks noChangeShapeType="1"/>
            </p:cNvSpPr>
            <p:nvPr/>
          </p:nvSpPr>
          <p:spPr bwMode="auto">
            <a:xfrm>
              <a:off x="2016" y="2259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03" name="Line 46"/>
            <p:cNvSpPr>
              <a:spLocks noChangeShapeType="1"/>
            </p:cNvSpPr>
            <p:nvPr/>
          </p:nvSpPr>
          <p:spPr bwMode="auto">
            <a:xfrm>
              <a:off x="2016" y="2403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04" name="Line 47"/>
            <p:cNvSpPr>
              <a:spLocks noChangeShapeType="1"/>
            </p:cNvSpPr>
            <p:nvPr/>
          </p:nvSpPr>
          <p:spPr bwMode="auto">
            <a:xfrm>
              <a:off x="2016" y="2547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05" name="Line 48"/>
            <p:cNvSpPr>
              <a:spLocks noChangeShapeType="1"/>
            </p:cNvSpPr>
            <p:nvPr/>
          </p:nvSpPr>
          <p:spPr bwMode="auto">
            <a:xfrm flipV="1">
              <a:off x="2400" y="2643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06" name="Line 49"/>
            <p:cNvSpPr>
              <a:spLocks noChangeShapeType="1"/>
            </p:cNvSpPr>
            <p:nvPr/>
          </p:nvSpPr>
          <p:spPr bwMode="auto">
            <a:xfrm flipV="1">
              <a:off x="2832" y="2643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407" name="Line 50"/>
            <p:cNvSpPr>
              <a:spLocks noChangeShapeType="1"/>
            </p:cNvSpPr>
            <p:nvPr/>
          </p:nvSpPr>
          <p:spPr bwMode="auto">
            <a:xfrm flipV="1">
              <a:off x="2592" y="1443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881715" name="Text Box 51"/>
            <p:cNvSpPr txBox="1">
              <a:spLocks noChangeArrowheads="1"/>
            </p:cNvSpPr>
            <p:nvPr/>
          </p:nvSpPr>
          <p:spPr bwMode="auto">
            <a:xfrm>
              <a:off x="1985" y="3197"/>
              <a:ext cx="478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latin typeface="+mn-ea"/>
                </a:rPr>
                <a:t>     Y</a:t>
              </a:r>
              <a:r>
                <a:rPr lang="en-US" altLang="zh-CN" sz="2000" baseline="-25000" dirty="0">
                  <a:latin typeface="+mn-ea"/>
                </a:rPr>
                <a:t>0</a:t>
              </a:r>
              <a:r>
                <a:rPr lang="en-US" altLang="zh-CN" sz="2000" dirty="0">
                  <a:latin typeface="+mn-ea"/>
                </a:rPr>
                <a:t> </a:t>
              </a:r>
              <a:endPara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716" name="Text Box 52"/>
            <p:cNvSpPr txBox="1">
              <a:spLocks noChangeArrowheads="1"/>
            </p:cNvSpPr>
            <p:nvPr/>
          </p:nvSpPr>
          <p:spPr bwMode="auto">
            <a:xfrm>
              <a:off x="2640" y="3171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Y</a:t>
              </a:r>
              <a:r>
                <a:rPr lang="en-US" altLang="zh-CN" sz="2000" baseline="-25000">
                  <a:latin typeface="+mn-ea"/>
                </a:rPr>
                <a:t>63</a:t>
              </a:r>
              <a:r>
                <a:rPr lang="en-US" altLang="zh-CN" sz="2000">
                  <a:latin typeface="+mn-ea"/>
                </a:rPr>
                <a:t> 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717" name="Text Box 53"/>
            <p:cNvSpPr txBox="1">
              <a:spLocks noChangeArrowheads="1"/>
            </p:cNvSpPr>
            <p:nvPr/>
          </p:nvSpPr>
          <p:spPr bwMode="auto">
            <a:xfrm>
              <a:off x="2304" y="3171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latin typeface="+mn-ea"/>
                </a:rPr>
                <a:t>…</a:t>
              </a:r>
              <a:endPara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4887685" y="1966786"/>
            <a:ext cx="1524000" cy="3052762"/>
            <a:chOff x="3024" y="1443"/>
            <a:chExt cx="960" cy="1923"/>
          </a:xfrm>
        </p:grpSpPr>
        <p:sp>
          <p:nvSpPr>
            <p:cNvPr id="57385" name="Rectangle 55"/>
            <p:cNvSpPr>
              <a:spLocks noChangeArrowheads="1"/>
            </p:cNvSpPr>
            <p:nvPr/>
          </p:nvSpPr>
          <p:spPr bwMode="auto">
            <a:xfrm>
              <a:off x="3264" y="1683"/>
              <a:ext cx="672" cy="960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solidFill>
                    <a:srgbClr val="0000FF"/>
                  </a:solidFill>
                  <a:latin typeface="+mn-ea"/>
                </a:rPr>
                <a:t>64*64</a:t>
              </a:r>
            </a:p>
          </p:txBody>
        </p:sp>
        <p:sp>
          <p:nvSpPr>
            <p:cNvPr id="57386" name="Line 56"/>
            <p:cNvSpPr>
              <a:spLocks noChangeShapeType="1"/>
            </p:cNvSpPr>
            <p:nvPr/>
          </p:nvSpPr>
          <p:spPr bwMode="auto">
            <a:xfrm>
              <a:off x="3024" y="1827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87" name="Line 57"/>
            <p:cNvSpPr>
              <a:spLocks noChangeShapeType="1"/>
            </p:cNvSpPr>
            <p:nvPr/>
          </p:nvSpPr>
          <p:spPr bwMode="auto">
            <a:xfrm>
              <a:off x="3024" y="1971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88" name="Line 58"/>
            <p:cNvSpPr>
              <a:spLocks noChangeShapeType="1"/>
            </p:cNvSpPr>
            <p:nvPr/>
          </p:nvSpPr>
          <p:spPr bwMode="auto">
            <a:xfrm>
              <a:off x="3024" y="2115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89" name="Line 59"/>
            <p:cNvSpPr>
              <a:spLocks noChangeShapeType="1"/>
            </p:cNvSpPr>
            <p:nvPr/>
          </p:nvSpPr>
          <p:spPr bwMode="auto">
            <a:xfrm>
              <a:off x="3024" y="2259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90" name="Line 60"/>
            <p:cNvSpPr>
              <a:spLocks noChangeShapeType="1"/>
            </p:cNvSpPr>
            <p:nvPr/>
          </p:nvSpPr>
          <p:spPr bwMode="auto">
            <a:xfrm>
              <a:off x="3024" y="2403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91" name="Line 61"/>
            <p:cNvSpPr>
              <a:spLocks noChangeShapeType="1"/>
            </p:cNvSpPr>
            <p:nvPr/>
          </p:nvSpPr>
          <p:spPr bwMode="auto">
            <a:xfrm>
              <a:off x="3024" y="2547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92" name="Line 62"/>
            <p:cNvSpPr>
              <a:spLocks noChangeShapeType="1"/>
            </p:cNvSpPr>
            <p:nvPr/>
          </p:nvSpPr>
          <p:spPr bwMode="auto">
            <a:xfrm flipV="1">
              <a:off x="3360" y="2643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93" name="Line 63"/>
            <p:cNvSpPr>
              <a:spLocks noChangeShapeType="1"/>
            </p:cNvSpPr>
            <p:nvPr/>
          </p:nvSpPr>
          <p:spPr bwMode="auto">
            <a:xfrm flipV="1">
              <a:off x="3792" y="2643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94" name="Line 64"/>
            <p:cNvSpPr>
              <a:spLocks noChangeShapeType="1"/>
            </p:cNvSpPr>
            <p:nvPr/>
          </p:nvSpPr>
          <p:spPr bwMode="auto">
            <a:xfrm flipV="1">
              <a:off x="3600" y="1443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881729" name="Text Box 65"/>
            <p:cNvSpPr txBox="1">
              <a:spLocks noChangeArrowheads="1"/>
            </p:cNvSpPr>
            <p:nvPr/>
          </p:nvSpPr>
          <p:spPr bwMode="auto">
            <a:xfrm>
              <a:off x="3042" y="3171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latin typeface="+mn-ea"/>
                </a:rPr>
                <a:t>    Y</a:t>
              </a:r>
              <a:r>
                <a:rPr lang="en-US" altLang="zh-CN" sz="2000" baseline="-25000" dirty="0">
                  <a:latin typeface="+mn-ea"/>
                </a:rPr>
                <a:t>0</a:t>
              </a:r>
              <a:r>
                <a:rPr lang="en-US" altLang="zh-CN" sz="2000" dirty="0">
                  <a:latin typeface="+mn-ea"/>
                </a:rPr>
                <a:t> </a:t>
              </a:r>
              <a:endPara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730" name="Text Box 66"/>
            <p:cNvSpPr txBox="1">
              <a:spLocks noChangeArrowheads="1"/>
            </p:cNvSpPr>
            <p:nvPr/>
          </p:nvSpPr>
          <p:spPr bwMode="auto">
            <a:xfrm>
              <a:off x="3618" y="3171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Y</a:t>
              </a:r>
              <a:r>
                <a:rPr lang="en-US" altLang="zh-CN" sz="2000" baseline="-25000">
                  <a:latin typeface="+mn-ea"/>
                </a:rPr>
                <a:t>63</a:t>
              </a:r>
              <a:r>
                <a:rPr lang="en-US" altLang="zh-CN" sz="2000">
                  <a:latin typeface="+mn-ea"/>
                </a:rPr>
                <a:t> 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731" name="Text Box 67"/>
            <p:cNvSpPr txBox="1">
              <a:spLocks noChangeArrowheads="1"/>
            </p:cNvSpPr>
            <p:nvPr/>
          </p:nvSpPr>
          <p:spPr bwMode="auto">
            <a:xfrm>
              <a:off x="3282" y="3171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…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8" name="Group 68"/>
          <p:cNvGrpSpPr>
            <a:grpSpLocks/>
          </p:cNvGrpSpPr>
          <p:nvPr/>
        </p:nvGrpSpPr>
        <p:grpSpPr bwMode="auto">
          <a:xfrm>
            <a:off x="6262479" y="1966786"/>
            <a:ext cx="1644655" cy="3052762"/>
            <a:chOff x="3890" y="1443"/>
            <a:chExt cx="1036" cy="1923"/>
          </a:xfrm>
        </p:grpSpPr>
        <p:sp>
          <p:nvSpPr>
            <p:cNvPr id="57372" name="Rectangle 69"/>
            <p:cNvSpPr>
              <a:spLocks noChangeArrowheads="1"/>
            </p:cNvSpPr>
            <p:nvPr/>
          </p:nvSpPr>
          <p:spPr bwMode="auto">
            <a:xfrm>
              <a:off x="4224" y="1683"/>
              <a:ext cx="672" cy="960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solidFill>
                    <a:srgbClr val="0000FF"/>
                  </a:solidFill>
                  <a:latin typeface="+mn-ea"/>
                </a:rPr>
                <a:t>64*64</a:t>
              </a:r>
            </a:p>
          </p:txBody>
        </p:sp>
        <p:sp>
          <p:nvSpPr>
            <p:cNvPr id="57373" name="Line 70"/>
            <p:cNvSpPr>
              <a:spLocks noChangeShapeType="1"/>
            </p:cNvSpPr>
            <p:nvPr/>
          </p:nvSpPr>
          <p:spPr bwMode="auto">
            <a:xfrm>
              <a:off x="3984" y="1827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74" name="Line 71"/>
            <p:cNvSpPr>
              <a:spLocks noChangeShapeType="1"/>
            </p:cNvSpPr>
            <p:nvPr/>
          </p:nvSpPr>
          <p:spPr bwMode="auto">
            <a:xfrm>
              <a:off x="3984" y="1971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75" name="Line 72"/>
            <p:cNvSpPr>
              <a:spLocks noChangeShapeType="1"/>
            </p:cNvSpPr>
            <p:nvPr/>
          </p:nvSpPr>
          <p:spPr bwMode="auto">
            <a:xfrm>
              <a:off x="3984" y="2115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76" name="Line 73"/>
            <p:cNvSpPr>
              <a:spLocks noChangeShapeType="1"/>
            </p:cNvSpPr>
            <p:nvPr/>
          </p:nvSpPr>
          <p:spPr bwMode="auto">
            <a:xfrm>
              <a:off x="3984" y="2259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77" name="Line 74"/>
            <p:cNvSpPr>
              <a:spLocks noChangeShapeType="1"/>
            </p:cNvSpPr>
            <p:nvPr/>
          </p:nvSpPr>
          <p:spPr bwMode="auto">
            <a:xfrm>
              <a:off x="3984" y="2403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78" name="Line 75"/>
            <p:cNvSpPr>
              <a:spLocks noChangeShapeType="1"/>
            </p:cNvSpPr>
            <p:nvPr/>
          </p:nvSpPr>
          <p:spPr bwMode="auto">
            <a:xfrm>
              <a:off x="3984" y="2547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79" name="Line 76"/>
            <p:cNvSpPr>
              <a:spLocks noChangeShapeType="1"/>
            </p:cNvSpPr>
            <p:nvPr/>
          </p:nvSpPr>
          <p:spPr bwMode="auto">
            <a:xfrm flipV="1">
              <a:off x="4320" y="2643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80" name="Line 77"/>
            <p:cNvSpPr>
              <a:spLocks noChangeShapeType="1"/>
            </p:cNvSpPr>
            <p:nvPr/>
          </p:nvSpPr>
          <p:spPr bwMode="auto">
            <a:xfrm flipV="1">
              <a:off x="4752" y="2643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81" name="Line 78"/>
            <p:cNvSpPr>
              <a:spLocks noChangeShapeType="1"/>
            </p:cNvSpPr>
            <p:nvPr/>
          </p:nvSpPr>
          <p:spPr bwMode="auto">
            <a:xfrm flipV="1">
              <a:off x="4512" y="1443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881743" name="Text Box 79"/>
            <p:cNvSpPr txBox="1">
              <a:spLocks noChangeArrowheads="1"/>
            </p:cNvSpPr>
            <p:nvPr/>
          </p:nvSpPr>
          <p:spPr bwMode="auto">
            <a:xfrm>
              <a:off x="3890" y="3171"/>
              <a:ext cx="478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latin typeface="+mn-ea"/>
                </a:rPr>
                <a:t>     Y</a:t>
              </a:r>
              <a:r>
                <a:rPr lang="en-US" altLang="zh-CN" sz="2000" baseline="-25000" dirty="0">
                  <a:latin typeface="+mn-ea"/>
                </a:rPr>
                <a:t>0</a:t>
              </a:r>
              <a:r>
                <a:rPr lang="en-US" altLang="zh-CN" sz="2000" dirty="0">
                  <a:latin typeface="+mn-ea"/>
                </a:rPr>
                <a:t> </a:t>
              </a:r>
              <a:endPara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744" name="Text Box 80"/>
            <p:cNvSpPr txBox="1">
              <a:spLocks noChangeArrowheads="1"/>
            </p:cNvSpPr>
            <p:nvPr/>
          </p:nvSpPr>
          <p:spPr bwMode="auto">
            <a:xfrm>
              <a:off x="4560" y="3171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Y</a:t>
              </a:r>
              <a:r>
                <a:rPr lang="en-US" altLang="zh-CN" sz="2000" baseline="-25000">
                  <a:latin typeface="+mn-ea"/>
                </a:rPr>
                <a:t>63</a:t>
              </a:r>
              <a:r>
                <a:rPr lang="en-US" altLang="zh-CN" sz="2000">
                  <a:latin typeface="+mn-ea"/>
                </a:rPr>
                <a:t> 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745" name="Text Box 81"/>
            <p:cNvSpPr txBox="1">
              <a:spLocks noChangeArrowheads="1"/>
            </p:cNvSpPr>
            <p:nvPr/>
          </p:nvSpPr>
          <p:spPr bwMode="auto">
            <a:xfrm>
              <a:off x="4224" y="3171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…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9" name="Group 82"/>
          <p:cNvGrpSpPr>
            <a:grpSpLocks/>
          </p:cNvGrpSpPr>
          <p:nvPr/>
        </p:nvGrpSpPr>
        <p:grpSpPr bwMode="auto">
          <a:xfrm>
            <a:off x="2401660" y="1638968"/>
            <a:ext cx="5153025" cy="309563"/>
            <a:chOff x="1488" y="1392"/>
            <a:chExt cx="3246" cy="195"/>
          </a:xfrm>
        </p:grpSpPr>
        <p:sp>
          <p:nvSpPr>
            <p:cNvPr id="881747" name="Text Box 83"/>
            <p:cNvSpPr txBox="1">
              <a:spLocks noChangeArrowheads="1"/>
            </p:cNvSpPr>
            <p:nvPr/>
          </p:nvSpPr>
          <p:spPr bwMode="auto">
            <a:xfrm>
              <a:off x="1488" y="1392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latin typeface="+mn-ea"/>
                </a:rPr>
                <a:t>D</a:t>
              </a:r>
              <a:r>
                <a:rPr lang="en-US" altLang="zh-CN" sz="2000" baseline="-25000" dirty="0">
                  <a:latin typeface="+mn-ea"/>
                </a:rPr>
                <a:t>0</a:t>
              </a:r>
              <a:r>
                <a:rPr lang="en-US" altLang="zh-CN" sz="2000" dirty="0">
                  <a:latin typeface="+mn-ea"/>
                </a:rPr>
                <a:t> </a:t>
              </a:r>
              <a:endPara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748" name="Text Box 84"/>
            <p:cNvSpPr txBox="1">
              <a:spLocks noChangeArrowheads="1"/>
            </p:cNvSpPr>
            <p:nvPr/>
          </p:nvSpPr>
          <p:spPr bwMode="auto">
            <a:xfrm>
              <a:off x="2448" y="1392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latin typeface="+mn-ea"/>
                </a:rPr>
                <a:t>D</a:t>
              </a:r>
              <a:r>
                <a:rPr lang="en-US" altLang="zh-CN" sz="2000" baseline="-25000" dirty="0">
                  <a:latin typeface="+mn-ea"/>
                </a:rPr>
                <a:t>1</a:t>
              </a:r>
              <a:r>
                <a:rPr lang="en-US" altLang="zh-CN" sz="2000" dirty="0">
                  <a:latin typeface="+mn-ea"/>
                </a:rPr>
                <a:t> </a:t>
              </a:r>
              <a:endPara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749" name="Text Box 85"/>
            <p:cNvSpPr txBox="1">
              <a:spLocks noChangeArrowheads="1"/>
            </p:cNvSpPr>
            <p:nvPr/>
          </p:nvSpPr>
          <p:spPr bwMode="auto">
            <a:xfrm>
              <a:off x="3474" y="1392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D</a:t>
              </a:r>
              <a:r>
                <a:rPr lang="en-US" altLang="zh-CN" sz="2000" baseline="-25000">
                  <a:latin typeface="+mn-ea"/>
                </a:rPr>
                <a:t>2</a:t>
              </a:r>
              <a:r>
                <a:rPr lang="en-US" altLang="zh-CN" sz="2000">
                  <a:latin typeface="+mn-ea"/>
                </a:rPr>
                <a:t> 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750" name="Text Box 86"/>
            <p:cNvSpPr txBox="1">
              <a:spLocks noChangeArrowheads="1"/>
            </p:cNvSpPr>
            <p:nvPr/>
          </p:nvSpPr>
          <p:spPr bwMode="auto">
            <a:xfrm>
              <a:off x="4368" y="1392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latin typeface="+mn-ea"/>
                </a:rPr>
                <a:t>D</a:t>
              </a:r>
              <a:r>
                <a:rPr lang="en-US" altLang="zh-CN" sz="2000" baseline="-25000" dirty="0">
                  <a:latin typeface="+mn-ea"/>
                </a:rPr>
                <a:t>3</a:t>
              </a:r>
              <a:endPara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1763486" y="1966786"/>
            <a:ext cx="1571625" cy="3052762"/>
            <a:chOff x="1056" y="1443"/>
            <a:chExt cx="990" cy="1923"/>
          </a:xfrm>
        </p:grpSpPr>
        <p:sp>
          <p:nvSpPr>
            <p:cNvPr id="57355" name="Rectangle 27"/>
            <p:cNvSpPr>
              <a:spLocks noChangeArrowheads="1"/>
            </p:cNvSpPr>
            <p:nvPr/>
          </p:nvSpPr>
          <p:spPr bwMode="auto">
            <a:xfrm>
              <a:off x="1296" y="1683"/>
              <a:ext cx="672" cy="960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000">
                  <a:solidFill>
                    <a:srgbClr val="0000FF"/>
                  </a:solidFill>
                  <a:latin typeface="+mn-ea"/>
                </a:rPr>
                <a:t>64*64</a:t>
              </a:r>
            </a:p>
          </p:txBody>
        </p:sp>
        <p:sp>
          <p:nvSpPr>
            <p:cNvPr id="57356" name="Line 28"/>
            <p:cNvSpPr>
              <a:spLocks noChangeShapeType="1"/>
            </p:cNvSpPr>
            <p:nvPr/>
          </p:nvSpPr>
          <p:spPr bwMode="auto">
            <a:xfrm>
              <a:off x="1056" y="1827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57" name="Line 29"/>
            <p:cNvSpPr>
              <a:spLocks noChangeShapeType="1"/>
            </p:cNvSpPr>
            <p:nvPr/>
          </p:nvSpPr>
          <p:spPr bwMode="auto">
            <a:xfrm>
              <a:off x="1056" y="1971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58" name="Line 30"/>
            <p:cNvSpPr>
              <a:spLocks noChangeShapeType="1"/>
            </p:cNvSpPr>
            <p:nvPr/>
          </p:nvSpPr>
          <p:spPr bwMode="auto">
            <a:xfrm>
              <a:off x="1056" y="2115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59" name="Line 31"/>
            <p:cNvSpPr>
              <a:spLocks noChangeShapeType="1"/>
            </p:cNvSpPr>
            <p:nvPr/>
          </p:nvSpPr>
          <p:spPr bwMode="auto">
            <a:xfrm>
              <a:off x="1056" y="2259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60" name="Line 32"/>
            <p:cNvSpPr>
              <a:spLocks noChangeShapeType="1"/>
            </p:cNvSpPr>
            <p:nvPr/>
          </p:nvSpPr>
          <p:spPr bwMode="auto">
            <a:xfrm>
              <a:off x="1056" y="2403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61" name="Line 33"/>
            <p:cNvSpPr>
              <a:spLocks noChangeShapeType="1"/>
            </p:cNvSpPr>
            <p:nvPr/>
          </p:nvSpPr>
          <p:spPr bwMode="auto">
            <a:xfrm>
              <a:off x="1056" y="2547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62" name="Line 34"/>
            <p:cNvSpPr>
              <a:spLocks noChangeShapeType="1"/>
            </p:cNvSpPr>
            <p:nvPr/>
          </p:nvSpPr>
          <p:spPr bwMode="auto">
            <a:xfrm flipV="1">
              <a:off x="1440" y="2643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63" name="Line 35"/>
            <p:cNvSpPr>
              <a:spLocks noChangeShapeType="1"/>
            </p:cNvSpPr>
            <p:nvPr/>
          </p:nvSpPr>
          <p:spPr bwMode="auto">
            <a:xfrm flipV="1">
              <a:off x="1872" y="2643"/>
              <a:ext cx="0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57364" name="Line 36"/>
            <p:cNvSpPr>
              <a:spLocks noChangeShapeType="1"/>
            </p:cNvSpPr>
            <p:nvPr/>
          </p:nvSpPr>
          <p:spPr bwMode="auto">
            <a:xfrm flipV="1">
              <a:off x="1632" y="1443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881701" name="Text Box 37"/>
            <p:cNvSpPr txBox="1">
              <a:spLocks noChangeArrowheads="1"/>
            </p:cNvSpPr>
            <p:nvPr/>
          </p:nvSpPr>
          <p:spPr bwMode="auto">
            <a:xfrm>
              <a:off x="1104" y="3171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latin typeface="+mn-ea"/>
                </a:rPr>
                <a:t>    Y</a:t>
              </a:r>
              <a:r>
                <a:rPr lang="en-US" altLang="zh-CN" sz="2000" baseline="-25000" dirty="0">
                  <a:latin typeface="+mn-ea"/>
                </a:rPr>
                <a:t>0</a:t>
              </a:r>
              <a:r>
                <a:rPr lang="en-US" altLang="zh-CN" sz="2000" dirty="0">
                  <a:latin typeface="+mn-ea"/>
                </a:rPr>
                <a:t> </a:t>
              </a:r>
              <a:endPara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702" name="Text Box 38"/>
            <p:cNvSpPr txBox="1">
              <a:spLocks noChangeArrowheads="1"/>
            </p:cNvSpPr>
            <p:nvPr/>
          </p:nvSpPr>
          <p:spPr bwMode="auto">
            <a:xfrm>
              <a:off x="1680" y="3171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Y</a:t>
              </a:r>
              <a:r>
                <a:rPr lang="en-US" altLang="zh-CN" sz="2000" baseline="-25000">
                  <a:latin typeface="+mn-ea"/>
                </a:rPr>
                <a:t>63</a:t>
              </a:r>
              <a:r>
                <a:rPr lang="en-US" altLang="zh-CN" sz="2000">
                  <a:latin typeface="+mn-ea"/>
                </a:rPr>
                <a:t> 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881703" name="Text Box 39"/>
            <p:cNvSpPr txBox="1">
              <a:spLocks noChangeArrowheads="1"/>
            </p:cNvSpPr>
            <p:nvPr/>
          </p:nvSpPr>
          <p:spPr bwMode="auto">
            <a:xfrm>
              <a:off x="1344" y="3171"/>
              <a:ext cx="366" cy="195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…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545285" y="1649553"/>
            <a:ext cx="2336712" cy="3411398"/>
            <a:chOff x="8545285" y="1649553"/>
            <a:chExt cx="2336712" cy="3411398"/>
          </a:xfrm>
        </p:grpSpPr>
        <p:sp>
          <p:nvSpPr>
            <p:cNvPr id="110" name="Rectangle 5"/>
            <p:cNvSpPr>
              <a:spLocks noChangeArrowheads="1"/>
            </p:cNvSpPr>
            <p:nvPr/>
          </p:nvSpPr>
          <p:spPr bwMode="auto">
            <a:xfrm>
              <a:off x="9740738" y="2441116"/>
              <a:ext cx="1066800" cy="1524000"/>
            </a:xfrm>
            <a:prstGeom prst="rect">
              <a:avLst/>
            </a:prstGeom>
            <a:solidFill>
              <a:srgbClr val="99FFCC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00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ea"/>
                </a:rPr>
                <a:t>64*64</a:t>
              </a:r>
            </a:p>
          </p:txBody>
        </p:sp>
        <p:sp>
          <p:nvSpPr>
            <p:cNvPr id="93" name="Rectangle 14"/>
            <p:cNvSpPr>
              <a:spLocks noChangeArrowheads="1"/>
            </p:cNvSpPr>
            <p:nvPr/>
          </p:nvSpPr>
          <p:spPr bwMode="auto">
            <a:xfrm>
              <a:off x="9583509" y="2576386"/>
              <a:ext cx="1066800" cy="1524000"/>
            </a:xfrm>
            <a:prstGeom prst="rect">
              <a:avLst/>
            </a:prstGeom>
            <a:solidFill>
              <a:srgbClr val="99FFCC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20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ea"/>
                </a:rPr>
                <a:t>64*64</a:t>
              </a:r>
            </a:p>
            <a:p>
              <a:pPr algn="ctr">
                <a:defRPr/>
              </a:pPr>
              <a:r>
                <a:rPr lang="en-US" altLang="zh-CN" sz="20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ea"/>
                </a:rPr>
                <a:t>4</a:t>
              </a:r>
              <a:r>
                <a:rPr lang="zh-CN" altLang="en-US" sz="2000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+mn-ea"/>
                </a:rPr>
                <a:t>片</a:t>
              </a:r>
              <a:endParaRPr lang="en-US" altLang="zh-CN" sz="2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94" name="Line 15"/>
            <p:cNvSpPr>
              <a:spLocks noChangeShapeType="1"/>
            </p:cNvSpPr>
            <p:nvPr/>
          </p:nvSpPr>
          <p:spPr bwMode="auto">
            <a:xfrm>
              <a:off x="9202509" y="2804986"/>
              <a:ext cx="381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95" name="Line 16"/>
            <p:cNvSpPr>
              <a:spLocks noChangeShapeType="1"/>
            </p:cNvSpPr>
            <p:nvPr/>
          </p:nvSpPr>
          <p:spPr bwMode="auto">
            <a:xfrm>
              <a:off x="9202509" y="3033586"/>
              <a:ext cx="381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96" name="Line 17"/>
            <p:cNvSpPr>
              <a:spLocks noChangeShapeType="1"/>
            </p:cNvSpPr>
            <p:nvPr/>
          </p:nvSpPr>
          <p:spPr bwMode="auto">
            <a:xfrm>
              <a:off x="9202509" y="3262186"/>
              <a:ext cx="381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97" name="Line 18"/>
            <p:cNvSpPr>
              <a:spLocks noChangeShapeType="1"/>
            </p:cNvSpPr>
            <p:nvPr/>
          </p:nvSpPr>
          <p:spPr bwMode="auto">
            <a:xfrm>
              <a:off x="9202509" y="3490786"/>
              <a:ext cx="381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98" name="Line 19"/>
            <p:cNvSpPr>
              <a:spLocks noChangeShapeType="1"/>
            </p:cNvSpPr>
            <p:nvPr/>
          </p:nvSpPr>
          <p:spPr bwMode="auto">
            <a:xfrm>
              <a:off x="9202509" y="3719386"/>
              <a:ext cx="381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99" name="Line 20"/>
            <p:cNvSpPr>
              <a:spLocks noChangeShapeType="1"/>
            </p:cNvSpPr>
            <p:nvPr/>
          </p:nvSpPr>
          <p:spPr bwMode="auto">
            <a:xfrm>
              <a:off x="9202509" y="3947986"/>
              <a:ext cx="3810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00" name="Line 21"/>
            <p:cNvSpPr>
              <a:spLocks noChangeShapeType="1"/>
            </p:cNvSpPr>
            <p:nvPr/>
          </p:nvSpPr>
          <p:spPr bwMode="auto">
            <a:xfrm flipV="1">
              <a:off x="9812109" y="4100386"/>
              <a:ext cx="0" cy="688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01" name="Line 22"/>
            <p:cNvSpPr>
              <a:spLocks noChangeShapeType="1"/>
            </p:cNvSpPr>
            <p:nvPr/>
          </p:nvSpPr>
          <p:spPr bwMode="auto">
            <a:xfrm flipV="1">
              <a:off x="10497909" y="4100386"/>
              <a:ext cx="0" cy="6881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03" name="Text Box 24"/>
            <p:cNvSpPr txBox="1">
              <a:spLocks noChangeArrowheads="1"/>
            </p:cNvSpPr>
            <p:nvPr/>
          </p:nvSpPr>
          <p:spPr bwMode="auto">
            <a:xfrm>
              <a:off x="9386572" y="4751388"/>
              <a:ext cx="581025" cy="309563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Y</a:t>
              </a:r>
              <a:r>
                <a:rPr lang="en-US" altLang="zh-CN" sz="2000" baseline="-25000">
                  <a:latin typeface="+mn-ea"/>
                </a:rPr>
                <a:t>0</a:t>
              </a:r>
              <a:r>
                <a:rPr lang="en-US" altLang="zh-CN" sz="2000">
                  <a:latin typeface="+mn-ea"/>
                </a:rPr>
                <a:t> 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04" name="Text Box 25"/>
            <p:cNvSpPr txBox="1">
              <a:spLocks noChangeArrowheads="1"/>
            </p:cNvSpPr>
            <p:nvPr/>
          </p:nvSpPr>
          <p:spPr bwMode="auto">
            <a:xfrm>
              <a:off x="10300972" y="4751388"/>
              <a:ext cx="581025" cy="309563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Y</a:t>
              </a:r>
              <a:r>
                <a:rPr lang="en-US" altLang="zh-CN" sz="2000" baseline="-25000">
                  <a:latin typeface="+mn-ea"/>
                </a:rPr>
                <a:t>63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05" name="Text Box 26"/>
            <p:cNvSpPr txBox="1">
              <a:spLocks noChangeArrowheads="1"/>
            </p:cNvSpPr>
            <p:nvPr/>
          </p:nvSpPr>
          <p:spPr bwMode="auto">
            <a:xfrm>
              <a:off x="9767572" y="4751388"/>
              <a:ext cx="581025" cy="309563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…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13" name="Text Box 28"/>
            <p:cNvSpPr txBox="1">
              <a:spLocks noChangeArrowheads="1"/>
            </p:cNvSpPr>
            <p:nvPr/>
          </p:nvSpPr>
          <p:spPr bwMode="auto">
            <a:xfrm>
              <a:off x="8545285" y="2576385"/>
              <a:ext cx="581025" cy="309563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latin typeface="+mn-ea"/>
                </a:rPr>
                <a:t>X</a:t>
              </a:r>
              <a:r>
                <a:rPr lang="en-US" altLang="zh-CN" sz="2000" baseline="-25000" dirty="0">
                  <a:latin typeface="+mn-ea"/>
                </a:rPr>
                <a:t>0</a:t>
              </a:r>
              <a:r>
                <a:rPr lang="en-US" altLang="zh-CN" sz="2000" dirty="0">
                  <a:latin typeface="+mn-ea"/>
                </a:rPr>
                <a:t> </a:t>
              </a:r>
              <a:endPara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14" name="Text Box 29"/>
            <p:cNvSpPr txBox="1">
              <a:spLocks noChangeArrowheads="1"/>
            </p:cNvSpPr>
            <p:nvPr/>
          </p:nvSpPr>
          <p:spPr bwMode="auto">
            <a:xfrm>
              <a:off x="8545285" y="3714623"/>
              <a:ext cx="581025" cy="309563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>
                  <a:latin typeface="+mn-ea"/>
                </a:rPr>
                <a:t>X</a:t>
              </a:r>
              <a:r>
                <a:rPr lang="en-US" altLang="zh-CN" sz="2000" baseline="-25000">
                  <a:latin typeface="+mn-ea"/>
                </a:rPr>
                <a:t>63</a:t>
              </a:r>
              <a:r>
                <a:rPr lang="en-US" altLang="zh-CN" sz="2000">
                  <a:latin typeface="+mn-ea"/>
                </a:rPr>
                <a:t> </a:t>
              </a:r>
              <a:endParaRPr lang="en-US" altLang="zh-CN" sz="20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15" name="Text Box 30"/>
            <p:cNvSpPr txBox="1">
              <a:spLocks noChangeArrowheads="1"/>
            </p:cNvSpPr>
            <p:nvPr/>
          </p:nvSpPr>
          <p:spPr bwMode="auto">
            <a:xfrm>
              <a:off x="8545285" y="2876423"/>
              <a:ext cx="581025" cy="309563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dirty="0">
                  <a:latin typeface="+mn-ea"/>
                </a:rPr>
                <a:t>X</a:t>
              </a:r>
              <a:r>
                <a:rPr lang="en-US" altLang="zh-CN" sz="2000" baseline="-25000" dirty="0">
                  <a:latin typeface="+mn-ea"/>
                </a:rPr>
                <a:t>1</a:t>
              </a:r>
              <a:r>
                <a:rPr lang="en-US" altLang="zh-CN" sz="2000" dirty="0">
                  <a:latin typeface="+mn-ea"/>
                </a:rPr>
                <a:t> </a:t>
              </a:r>
              <a:endPara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V="1">
              <a:off x="10156375" y="1933264"/>
              <a:ext cx="0" cy="643121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 Box 28"/>
            <p:cNvSpPr txBox="1">
              <a:spLocks noChangeArrowheads="1"/>
            </p:cNvSpPr>
            <p:nvPr/>
          </p:nvSpPr>
          <p:spPr bwMode="auto">
            <a:xfrm>
              <a:off x="9865862" y="1649553"/>
              <a:ext cx="581025" cy="309563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2000" b="1" dirty="0">
                  <a:latin typeface="+mn-ea"/>
                </a:rPr>
                <a:t>D</a:t>
              </a:r>
              <a:r>
                <a:rPr lang="en-US" altLang="zh-CN" sz="2000" dirty="0">
                  <a:latin typeface="+mn-ea"/>
                </a:rPr>
                <a:t> </a:t>
              </a:r>
              <a:endPara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8290AFFA-5954-43B2-9E25-77DB5E178460}"/>
              </a:ext>
            </a:extLst>
          </p:cNvPr>
          <p:cNvGrpSpPr/>
          <p:nvPr/>
        </p:nvGrpSpPr>
        <p:grpSpPr>
          <a:xfrm>
            <a:off x="4216172" y="5493283"/>
            <a:ext cx="3743732" cy="579957"/>
            <a:chOff x="747312" y="4732301"/>
            <a:chExt cx="1887608" cy="579957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D2EA2FE2-746F-4AAB-85CE-AB44F64ED41A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BAC7BD4A-A4F1-46FD-B146-38590863C8B2}"/>
                </a:ext>
              </a:extLst>
            </p:cNvPr>
            <p:cNvSpPr/>
            <p:nvPr/>
          </p:nvSpPr>
          <p:spPr>
            <a:xfrm>
              <a:off x="750662" y="4822224"/>
              <a:ext cx="1882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行列选择信号如何产生？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616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地址译码器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5980C09-4CD7-4346-AC00-9E5F5EB38989}"/>
              </a:ext>
            </a:extLst>
          </p:cNvPr>
          <p:cNvGrpSpPr/>
          <p:nvPr/>
        </p:nvGrpSpPr>
        <p:grpSpPr>
          <a:xfrm>
            <a:off x="967223" y="1599748"/>
            <a:ext cx="2999642" cy="4409917"/>
            <a:chOff x="852923" y="1599748"/>
            <a:chExt cx="2999642" cy="4409917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3104420" y="1996867"/>
              <a:ext cx="7481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梯形 2"/>
            <p:cNvSpPr/>
            <p:nvPr/>
          </p:nvSpPr>
          <p:spPr>
            <a:xfrm rot="16200000">
              <a:off x="801086" y="3124985"/>
              <a:ext cx="3751113" cy="824871"/>
            </a:xfrm>
            <a:prstGeom prst="trapezoid">
              <a:avLst>
                <a:gd name="adj" fmla="val 72568"/>
              </a:avLst>
            </a:prstGeom>
            <a:solidFill>
              <a:srgbClr val="CCFF66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 anchor="ctr" anchorCtr="1"/>
            <a:lstStyle/>
            <a:p>
              <a:pPr algn="ctr"/>
              <a:endParaRPr lang="zh-CN" altLang="en-US" sz="16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32" name="直接箭头连接符 131"/>
            <p:cNvCxnSpPr/>
            <p:nvPr/>
          </p:nvCxnSpPr>
          <p:spPr>
            <a:xfrm>
              <a:off x="3104420" y="2436558"/>
              <a:ext cx="7481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箭头连接符 132"/>
            <p:cNvCxnSpPr/>
            <p:nvPr/>
          </p:nvCxnSpPr>
          <p:spPr>
            <a:xfrm>
              <a:off x="3104420" y="2876249"/>
              <a:ext cx="7481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箭头连接符 133"/>
            <p:cNvCxnSpPr/>
            <p:nvPr/>
          </p:nvCxnSpPr>
          <p:spPr>
            <a:xfrm>
              <a:off x="3104420" y="3315940"/>
              <a:ext cx="7481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箭头连接符 134"/>
            <p:cNvCxnSpPr/>
            <p:nvPr/>
          </p:nvCxnSpPr>
          <p:spPr>
            <a:xfrm>
              <a:off x="3104420" y="3755631"/>
              <a:ext cx="7481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箭头连接符 136"/>
            <p:cNvCxnSpPr/>
            <p:nvPr/>
          </p:nvCxnSpPr>
          <p:spPr>
            <a:xfrm>
              <a:off x="3104420" y="4195322"/>
              <a:ext cx="7481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/>
            <p:nvPr/>
          </p:nvCxnSpPr>
          <p:spPr>
            <a:xfrm>
              <a:off x="3104420" y="4635013"/>
              <a:ext cx="7481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箭头连接符 138"/>
            <p:cNvCxnSpPr/>
            <p:nvPr/>
          </p:nvCxnSpPr>
          <p:spPr>
            <a:xfrm>
              <a:off x="3104420" y="5074707"/>
              <a:ext cx="7481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箭头连接符 142"/>
            <p:cNvCxnSpPr/>
            <p:nvPr/>
          </p:nvCxnSpPr>
          <p:spPr>
            <a:xfrm>
              <a:off x="1516061" y="3099901"/>
              <a:ext cx="7481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箭头连接符 143"/>
            <p:cNvCxnSpPr/>
            <p:nvPr/>
          </p:nvCxnSpPr>
          <p:spPr>
            <a:xfrm>
              <a:off x="1516061" y="3539592"/>
              <a:ext cx="7481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箭头连接符 144"/>
            <p:cNvCxnSpPr/>
            <p:nvPr/>
          </p:nvCxnSpPr>
          <p:spPr>
            <a:xfrm>
              <a:off x="1516061" y="3979283"/>
              <a:ext cx="74814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2437449" y="2980058"/>
              <a:ext cx="492443" cy="150364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b="1" spc="300" dirty="0"/>
                <a:t>译码器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01318" y="2840657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A</a:t>
              </a:r>
              <a:r>
                <a:rPr lang="en-US" altLang="zh-CN" sz="2000" b="1" baseline="-25000" dirty="0"/>
                <a:t>2</a:t>
              </a:r>
              <a:endParaRPr lang="zh-CN" altLang="en-US" sz="2000" b="1" baseline="-25000" dirty="0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009700" y="3270194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A</a:t>
              </a:r>
              <a:r>
                <a:rPr lang="en-US" altLang="zh-CN" sz="2000" b="1" baseline="-25000" dirty="0"/>
                <a:t>1</a:t>
              </a:r>
              <a:endParaRPr lang="zh-CN" altLang="en-US" sz="2000" b="1" baseline="-25000" dirty="0"/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1018082" y="3699731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A</a:t>
              </a:r>
              <a:r>
                <a:rPr lang="en-US" altLang="zh-CN" sz="2000" b="1" baseline="-25000" dirty="0"/>
                <a:t>0</a:t>
              </a:r>
              <a:endParaRPr lang="zh-CN" altLang="en-US" sz="2000" b="1" baseline="-25000" dirty="0"/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3089079" y="1599748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Y</a:t>
              </a:r>
              <a:r>
                <a:rPr lang="en-US" altLang="zh-CN" sz="2000" b="1" baseline="-25000" dirty="0"/>
                <a:t>7</a:t>
              </a:r>
              <a:endParaRPr lang="zh-CN" altLang="en-US" sz="2000" b="1" baseline="-25000" dirty="0"/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3097461" y="2029285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Y</a:t>
              </a:r>
              <a:r>
                <a:rPr lang="en-US" altLang="zh-CN" sz="2000" b="1" baseline="-25000" dirty="0"/>
                <a:t>6</a:t>
              </a:r>
              <a:endParaRPr lang="zh-CN" altLang="en-US" sz="2000" b="1" baseline="-25000" dirty="0"/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3105843" y="2458822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Y</a:t>
              </a:r>
              <a:r>
                <a:rPr lang="en-US" altLang="zh-CN" sz="2000" b="1" baseline="-25000" dirty="0"/>
                <a:t>5</a:t>
              </a:r>
              <a:endParaRPr lang="zh-CN" altLang="en-US" sz="2000" b="1" baseline="-25000" dirty="0"/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3095909" y="2915143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Y</a:t>
              </a:r>
              <a:r>
                <a:rPr lang="en-US" altLang="zh-CN" sz="2000" b="1" baseline="-25000" dirty="0"/>
                <a:t>4</a:t>
              </a:r>
              <a:endParaRPr lang="zh-CN" altLang="en-US" sz="2000" b="1" baseline="-25000" dirty="0"/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3104291" y="3344680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Y</a:t>
              </a:r>
              <a:r>
                <a:rPr lang="en-US" altLang="zh-CN" sz="2000" b="1" baseline="-25000" dirty="0"/>
                <a:t>3</a:t>
              </a:r>
              <a:endParaRPr lang="zh-CN" altLang="en-US" sz="2000" b="1" baseline="-25000" dirty="0"/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3112673" y="3774217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Y</a:t>
              </a:r>
              <a:r>
                <a:rPr lang="en-US" altLang="zh-CN" sz="2000" b="1" baseline="-25000" dirty="0"/>
                <a:t>2</a:t>
              </a:r>
              <a:endParaRPr lang="zh-CN" altLang="en-US" sz="2000" b="1" baseline="-25000" dirty="0"/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3102739" y="4230538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Y</a:t>
              </a:r>
              <a:r>
                <a:rPr lang="en-US" altLang="zh-CN" sz="2000" b="1" baseline="-25000" dirty="0"/>
                <a:t>1</a:t>
              </a:r>
              <a:endParaRPr lang="zh-CN" altLang="en-US" sz="2000" b="1" baseline="-25000" dirty="0"/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3111121" y="4660075"/>
              <a:ext cx="4571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Y</a:t>
              </a:r>
              <a:r>
                <a:rPr lang="en-US" altLang="zh-CN" sz="2000" b="1" baseline="-25000" dirty="0"/>
                <a:t>0</a:t>
              </a:r>
              <a:endParaRPr lang="zh-CN" altLang="en-US" sz="2000" b="1" baseline="-25000" dirty="0"/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2315120" y="5609555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OE</a:t>
              </a:r>
              <a:endParaRPr lang="zh-CN" altLang="en-US" sz="2000" b="1" baseline="-25000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2591799" y="5074707"/>
              <a:ext cx="0" cy="534848"/>
            </a:xfrm>
            <a:prstGeom prst="line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4C129D9-95AC-4308-A359-EC15B6F561E1}"/>
                </a:ext>
              </a:extLst>
            </p:cNvPr>
            <p:cNvSpPr txBox="1"/>
            <p:nvPr/>
          </p:nvSpPr>
          <p:spPr>
            <a:xfrm>
              <a:off x="852923" y="5255612"/>
              <a:ext cx="9541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3:8</a:t>
              </a:r>
            </a:p>
            <a:p>
              <a:pPr algn="ctr"/>
              <a:r>
                <a:rPr lang="zh-CN" altLang="en-US" sz="2000" b="1" dirty="0"/>
                <a:t>译码器</a:t>
              </a:r>
              <a:endParaRPr lang="zh-CN" altLang="en-US" sz="2000" b="1" baseline="-25000" dirty="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91CD4FD5-1387-4208-A94C-BEA69F1C1B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8082" y="1861217"/>
            <a:ext cx="6134218" cy="3677028"/>
          </a:xfrm>
          <a:prstGeom prst="rect">
            <a:avLst/>
          </a:prstGeom>
        </p:spPr>
      </p:pic>
      <p:grpSp>
        <p:nvGrpSpPr>
          <p:cNvPr id="65" name="组合 64">
            <a:extLst>
              <a:ext uri="{FF2B5EF4-FFF2-40B4-BE49-F238E27FC236}">
                <a16:creationId xmlns:a16="http://schemas.microsoft.com/office/drawing/2014/main" id="{7C6A08EC-C207-4488-8861-9E385391EADB}"/>
              </a:ext>
            </a:extLst>
          </p:cNvPr>
          <p:cNvGrpSpPr/>
          <p:nvPr/>
        </p:nvGrpSpPr>
        <p:grpSpPr>
          <a:xfrm>
            <a:off x="2604501" y="7375059"/>
            <a:ext cx="3054729" cy="523220"/>
            <a:chOff x="4965243" y="1863083"/>
            <a:chExt cx="3054729" cy="523220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BEB5704-8845-42DF-8870-0A5D2F668897}"/>
                </a:ext>
              </a:extLst>
            </p:cNvPr>
            <p:cNvSpPr txBox="1"/>
            <p:nvPr/>
          </p:nvSpPr>
          <p:spPr>
            <a:xfrm>
              <a:off x="4965243" y="1863083"/>
              <a:ext cx="3054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  Y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0 </a:t>
              </a:r>
              <a:r>
                <a:rPr lang="en-US" altLang="zh-CN" sz="2800" dirty="0">
                  <a:solidFill>
                    <a:srgbClr val="C00000"/>
                  </a:solidFill>
                </a:rPr>
                <a:t>= 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2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1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0</a:t>
              </a:r>
              <a:r>
                <a:rPr lang="en-US" altLang="zh-CN" sz="2800" dirty="0">
                  <a:solidFill>
                    <a:srgbClr val="C00000"/>
                  </a:solidFill>
                </a:rPr>
                <a:t>OE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BF38C201-2410-4C4C-9969-1627554E7582}"/>
                </a:ext>
              </a:extLst>
            </p:cNvPr>
            <p:cNvCxnSpPr/>
            <p:nvPr/>
          </p:nvCxnSpPr>
          <p:spPr>
            <a:xfrm>
              <a:off x="6069119" y="1921633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09A1FCD2-20C6-422C-8F9D-60B40A0F85D7}"/>
                </a:ext>
              </a:extLst>
            </p:cNvPr>
            <p:cNvCxnSpPr/>
            <p:nvPr/>
          </p:nvCxnSpPr>
          <p:spPr>
            <a:xfrm>
              <a:off x="6458201" y="1921633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0EBC34D-94EF-4F02-AFBD-DD867017BF76}"/>
                </a:ext>
              </a:extLst>
            </p:cNvPr>
            <p:cNvCxnSpPr/>
            <p:nvPr/>
          </p:nvCxnSpPr>
          <p:spPr>
            <a:xfrm>
              <a:off x="6872683" y="1921633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0BEF3732-66DE-406C-AC64-F4E506064903}"/>
              </a:ext>
            </a:extLst>
          </p:cNvPr>
          <p:cNvGrpSpPr/>
          <p:nvPr/>
        </p:nvGrpSpPr>
        <p:grpSpPr>
          <a:xfrm>
            <a:off x="2591800" y="8403175"/>
            <a:ext cx="3054729" cy="523220"/>
            <a:chOff x="4901742" y="2891199"/>
            <a:chExt cx="3054729" cy="523220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F3F4A77-1E58-4FB8-A5C3-555526E0C3B4}"/>
                </a:ext>
              </a:extLst>
            </p:cNvPr>
            <p:cNvSpPr txBox="1"/>
            <p:nvPr/>
          </p:nvSpPr>
          <p:spPr>
            <a:xfrm>
              <a:off x="4901742" y="2891199"/>
              <a:ext cx="3054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  Y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1 </a:t>
              </a:r>
              <a:r>
                <a:rPr lang="en-US" altLang="zh-CN" sz="2800" dirty="0">
                  <a:solidFill>
                    <a:srgbClr val="C00000"/>
                  </a:solidFill>
                </a:rPr>
                <a:t>= 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2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1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0</a:t>
              </a:r>
              <a:r>
                <a:rPr lang="en-US" altLang="zh-CN" sz="2800" dirty="0">
                  <a:solidFill>
                    <a:srgbClr val="C00000"/>
                  </a:solidFill>
                </a:rPr>
                <a:t>OE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ABB34BE4-02C9-4C26-95AA-8048E8BB4A3A}"/>
                </a:ext>
              </a:extLst>
            </p:cNvPr>
            <p:cNvCxnSpPr/>
            <p:nvPr/>
          </p:nvCxnSpPr>
          <p:spPr>
            <a:xfrm>
              <a:off x="6018319" y="2947579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803E52E3-00BD-4792-9D96-827AC663F7B8}"/>
                </a:ext>
              </a:extLst>
            </p:cNvPr>
            <p:cNvCxnSpPr/>
            <p:nvPr/>
          </p:nvCxnSpPr>
          <p:spPr>
            <a:xfrm>
              <a:off x="6407401" y="2947579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6013F68C-AD00-4C3F-9ADC-00EDA408F640}"/>
              </a:ext>
            </a:extLst>
          </p:cNvPr>
          <p:cNvGrpSpPr/>
          <p:nvPr/>
        </p:nvGrpSpPr>
        <p:grpSpPr>
          <a:xfrm>
            <a:off x="2591799" y="9431291"/>
            <a:ext cx="3054729" cy="523220"/>
            <a:chOff x="4901741" y="3919315"/>
            <a:chExt cx="3054729" cy="523220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D2A3976-D309-4AFC-AF83-911BAD0DA7FC}"/>
                </a:ext>
              </a:extLst>
            </p:cNvPr>
            <p:cNvSpPr txBox="1"/>
            <p:nvPr/>
          </p:nvSpPr>
          <p:spPr>
            <a:xfrm>
              <a:off x="4901741" y="3919315"/>
              <a:ext cx="3054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  Y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2 </a:t>
              </a:r>
              <a:r>
                <a:rPr lang="en-US" altLang="zh-CN" sz="2800" dirty="0">
                  <a:solidFill>
                    <a:srgbClr val="C00000"/>
                  </a:solidFill>
                </a:rPr>
                <a:t>= 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2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1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0</a:t>
              </a:r>
              <a:r>
                <a:rPr lang="en-US" altLang="zh-CN" sz="2800" dirty="0">
                  <a:solidFill>
                    <a:srgbClr val="C00000"/>
                  </a:solidFill>
                </a:rPr>
                <a:t>OE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48786033-E1DE-40C8-BCB9-7A95D6183426}"/>
                </a:ext>
              </a:extLst>
            </p:cNvPr>
            <p:cNvCxnSpPr/>
            <p:nvPr/>
          </p:nvCxnSpPr>
          <p:spPr>
            <a:xfrm>
              <a:off x="6018319" y="3974606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5D9184D8-86F8-476C-A821-D8CCF5F008E5}"/>
                </a:ext>
              </a:extLst>
            </p:cNvPr>
            <p:cNvCxnSpPr/>
            <p:nvPr/>
          </p:nvCxnSpPr>
          <p:spPr>
            <a:xfrm>
              <a:off x="6809183" y="3974606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F48FC6C1-837D-4925-96FB-AB329B348C4B}"/>
              </a:ext>
            </a:extLst>
          </p:cNvPr>
          <p:cNvGrpSpPr/>
          <p:nvPr/>
        </p:nvGrpSpPr>
        <p:grpSpPr>
          <a:xfrm>
            <a:off x="2604498" y="10459406"/>
            <a:ext cx="3054729" cy="523220"/>
            <a:chOff x="4901740" y="4947430"/>
            <a:chExt cx="3054729" cy="523220"/>
          </a:xfrm>
        </p:grpSpPr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FB65B49-BB4E-4BAA-9D3F-AA278FF69356}"/>
                </a:ext>
              </a:extLst>
            </p:cNvPr>
            <p:cNvSpPr txBox="1"/>
            <p:nvPr/>
          </p:nvSpPr>
          <p:spPr>
            <a:xfrm>
              <a:off x="4901740" y="4947430"/>
              <a:ext cx="3054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  Y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3 </a:t>
              </a:r>
              <a:r>
                <a:rPr lang="en-US" altLang="zh-CN" sz="2800" dirty="0">
                  <a:solidFill>
                    <a:srgbClr val="C00000"/>
                  </a:solidFill>
                </a:rPr>
                <a:t>= 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2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1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0</a:t>
              </a:r>
              <a:r>
                <a:rPr lang="en-US" altLang="zh-CN" sz="2800" dirty="0">
                  <a:solidFill>
                    <a:srgbClr val="C00000"/>
                  </a:solidFill>
                </a:rPr>
                <a:t>OE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6E114CE8-17FC-41F7-9849-C9B3E9040C14}"/>
                </a:ext>
              </a:extLst>
            </p:cNvPr>
            <p:cNvCxnSpPr/>
            <p:nvPr/>
          </p:nvCxnSpPr>
          <p:spPr>
            <a:xfrm>
              <a:off x="6018319" y="5000552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8FC19BB-2F45-4BF6-95D4-87CDFF064826}"/>
              </a:ext>
            </a:extLst>
          </p:cNvPr>
          <p:cNvGrpSpPr/>
          <p:nvPr/>
        </p:nvGrpSpPr>
        <p:grpSpPr>
          <a:xfrm>
            <a:off x="5940313" y="7375059"/>
            <a:ext cx="3054729" cy="523220"/>
            <a:chOff x="8301055" y="1863083"/>
            <a:chExt cx="3054729" cy="523220"/>
          </a:xfrm>
        </p:grpSpPr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1DAD88D6-3C38-4324-B919-D1F2E4E3BFC1}"/>
                </a:ext>
              </a:extLst>
            </p:cNvPr>
            <p:cNvSpPr txBox="1"/>
            <p:nvPr/>
          </p:nvSpPr>
          <p:spPr>
            <a:xfrm>
              <a:off x="8301055" y="1863083"/>
              <a:ext cx="3054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  Y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4 </a:t>
              </a:r>
              <a:r>
                <a:rPr lang="en-US" altLang="zh-CN" sz="2800" dirty="0">
                  <a:solidFill>
                    <a:srgbClr val="C00000"/>
                  </a:solidFill>
                </a:rPr>
                <a:t>= 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2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1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0</a:t>
              </a:r>
              <a:r>
                <a:rPr lang="en-US" altLang="zh-CN" sz="2800" dirty="0">
                  <a:solidFill>
                    <a:srgbClr val="C00000"/>
                  </a:solidFill>
                </a:rPr>
                <a:t>OE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CD857196-8B5C-4C68-829D-DDE089D9401C}"/>
                </a:ext>
              </a:extLst>
            </p:cNvPr>
            <p:cNvCxnSpPr/>
            <p:nvPr/>
          </p:nvCxnSpPr>
          <p:spPr>
            <a:xfrm>
              <a:off x="9794013" y="1921633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325B3196-5A68-46C7-9E2A-711CD06B1A2B}"/>
                </a:ext>
              </a:extLst>
            </p:cNvPr>
            <p:cNvCxnSpPr/>
            <p:nvPr/>
          </p:nvCxnSpPr>
          <p:spPr>
            <a:xfrm>
              <a:off x="10195795" y="1921633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A64CBD25-D55E-4ED9-A86A-FA10DD6E2C27}"/>
              </a:ext>
            </a:extLst>
          </p:cNvPr>
          <p:cNvGrpSpPr/>
          <p:nvPr/>
        </p:nvGrpSpPr>
        <p:grpSpPr>
          <a:xfrm>
            <a:off x="5927612" y="8415875"/>
            <a:ext cx="3054729" cy="523220"/>
            <a:chOff x="8275654" y="2903899"/>
            <a:chExt cx="3054729" cy="523220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EDCEB286-A530-4648-8278-1268C74A364F}"/>
                </a:ext>
              </a:extLst>
            </p:cNvPr>
            <p:cNvSpPr txBox="1"/>
            <p:nvPr/>
          </p:nvSpPr>
          <p:spPr>
            <a:xfrm>
              <a:off x="8275654" y="2903899"/>
              <a:ext cx="3054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  Y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5 </a:t>
              </a:r>
              <a:r>
                <a:rPr lang="en-US" altLang="zh-CN" sz="2800" dirty="0">
                  <a:solidFill>
                    <a:srgbClr val="C00000"/>
                  </a:solidFill>
                </a:rPr>
                <a:t>= 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2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1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0</a:t>
              </a:r>
              <a:r>
                <a:rPr lang="en-US" altLang="zh-CN" sz="2800" dirty="0">
                  <a:solidFill>
                    <a:srgbClr val="C00000"/>
                  </a:solidFill>
                </a:rPr>
                <a:t>OE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13666C0F-4814-4A6B-9F89-42750E66F913}"/>
                </a:ext>
              </a:extLst>
            </p:cNvPr>
            <p:cNvCxnSpPr/>
            <p:nvPr/>
          </p:nvCxnSpPr>
          <p:spPr>
            <a:xfrm>
              <a:off x="9794013" y="2960279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E65D91A0-2058-46A8-B11C-0B5D77529042}"/>
              </a:ext>
            </a:extLst>
          </p:cNvPr>
          <p:cNvGrpSpPr/>
          <p:nvPr/>
        </p:nvGrpSpPr>
        <p:grpSpPr>
          <a:xfrm>
            <a:off x="5927611" y="9431291"/>
            <a:ext cx="3054729" cy="523220"/>
            <a:chOff x="8224853" y="3919315"/>
            <a:chExt cx="3054729" cy="523220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8B907130-E550-4FA2-A5FA-775B3E027092}"/>
                </a:ext>
              </a:extLst>
            </p:cNvPr>
            <p:cNvSpPr txBox="1"/>
            <p:nvPr/>
          </p:nvSpPr>
          <p:spPr>
            <a:xfrm>
              <a:off x="8224853" y="3919315"/>
              <a:ext cx="30547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</a:rPr>
                <a:t>  Y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6 </a:t>
              </a:r>
              <a:r>
                <a:rPr lang="en-US" altLang="zh-CN" sz="2800" dirty="0">
                  <a:solidFill>
                    <a:srgbClr val="C00000"/>
                  </a:solidFill>
                </a:rPr>
                <a:t>= 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2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1</a:t>
              </a:r>
              <a:r>
                <a:rPr lang="en-US" altLang="zh-CN" sz="2800" dirty="0">
                  <a:solidFill>
                    <a:srgbClr val="C00000"/>
                  </a:solidFill>
                </a:rPr>
                <a:t>A</a:t>
              </a:r>
              <a:r>
                <a:rPr lang="en-US" altLang="zh-CN" sz="2800" baseline="-25000" dirty="0">
                  <a:solidFill>
                    <a:srgbClr val="C00000"/>
                  </a:solidFill>
                </a:rPr>
                <a:t>0</a:t>
              </a:r>
              <a:r>
                <a:rPr lang="en-US" altLang="zh-CN" sz="2800" dirty="0">
                  <a:solidFill>
                    <a:srgbClr val="C00000"/>
                  </a:solidFill>
                </a:rPr>
                <a:t>OE</a:t>
              </a:r>
              <a:endParaRPr lang="zh-CN" altLang="en-US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209B9CA9-3CAA-49EE-AE2C-E87067ACDAAA}"/>
                </a:ext>
              </a:extLst>
            </p:cNvPr>
            <p:cNvCxnSpPr/>
            <p:nvPr/>
          </p:nvCxnSpPr>
          <p:spPr>
            <a:xfrm>
              <a:off x="10124213" y="3960561"/>
              <a:ext cx="201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8965C4E8-9CDE-497C-8D37-88D5B382A33C}"/>
              </a:ext>
            </a:extLst>
          </p:cNvPr>
          <p:cNvSpPr txBox="1"/>
          <p:nvPr/>
        </p:nvSpPr>
        <p:spPr>
          <a:xfrm>
            <a:off x="5927610" y="10459406"/>
            <a:ext cx="305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  Y</a:t>
            </a:r>
            <a:r>
              <a:rPr lang="en-US" altLang="zh-CN" sz="2800" baseline="-25000" dirty="0">
                <a:solidFill>
                  <a:srgbClr val="C00000"/>
                </a:solidFill>
              </a:rPr>
              <a:t>7 </a:t>
            </a:r>
            <a:r>
              <a:rPr lang="en-US" altLang="zh-CN" sz="2800" dirty="0">
                <a:solidFill>
                  <a:srgbClr val="C00000"/>
                </a:solidFill>
              </a:rPr>
              <a:t>= A</a:t>
            </a:r>
            <a:r>
              <a:rPr lang="en-US" altLang="zh-CN" sz="2800" baseline="-25000" dirty="0">
                <a:solidFill>
                  <a:srgbClr val="C00000"/>
                </a:solidFill>
              </a:rPr>
              <a:t>2</a:t>
            </a:r>
            <a:r>
              <a:rPr lang="en-US" altLang="zh-CN" sz="2800" dirty="0">
                <a:solidFill>
                  <a:srgbClr val="C00000"/>
                </a:solidFill>
              </a:rPr>
              <a:t>A</a:t>
            </a:r>
            <a:r>
              <a:rPr lang="en-US" altLang="zh-CN" sz="2800" baseline="-25000" dirty="0">
                <a:solidFill>
                  <a:srgbClr val="C00000"/>
                </a:solidFill>
              </a:rPr>
              <a:t>1</a:t>
            </a:r>
            <a:r>
              <a:rPr lang="en-US" altLang="zh-CN" sz="2800" dirty="0">
                <a:solidFill>
                  <a:srgbClr val="C00000"/>
                </a:solidFill>
              </a:rPr>
              <a:t>A</a:t>
            </a:r>
            <a:r>
              <a:rPr lang="en-US" altLang="zh-CN" sz="2800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dirty="0">
                <a:solidFill>
                  <a:srgbClr val="C00000"/>
                </a:solidFill>
              </a:rPr>
              <a:t>OE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97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Logisim</a:t>
            </a:r>
            <a:r>
              <a:rPr lang="zh-CN" altLang="en-US" dirty="0"/>
              <a:t>中的译码器</a:t>
            </a:r>
          </a:p>
        </p:txBody>
      </p:sp>
      <p:pic>
        <p:nvPicPr>
          <p:cNvPr id="5" name="内容占位符 4" descr="D:\百度云同步盘\0常用文件\J教学资料\教材建设\circ\decoder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5" y="1875453"/>
            <a:ext cx="10527975" cy="2758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290AFFA-5954-43B2-9E25-77DB5E178460}"/>
              </a:ext>
            </a:extLst>
          </p:cNvPr>
          <p:cNvGrpSpPr/>
          <p:nvPr/>
        </p:nvGrpSpPr>
        <p:grpSpPr>
          <a:xfrm>
            <a:off x="4242857" y="5509610"/>
            <a:ext cx="3743735" cy="579957"/>
            <a:chOff x="665665" y="4732301"/>
            <a:chExt cx="1887609" cy="5799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2EA2FE2-746F-4AAB-85CE-AB44F64ED41A}"/>
                </a:ext>
              </a:extLst>
            </p:cNvPr>
            <p:cNvSpPr/>
            <p:nvPr/>
          </p:nvSpPr>
          <p:spPr>
            <a:xfrm>
              <a:off x="665666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AC7BD4A-A4F1-46FD-B146-38590863C8B2}"/>
                </a:ext>
              </a:extLst>
            </p:cNvPr>
            <p:cNvSpPr/>
            <p:nvPr/>
          </p:nvSpPr>
          <p:spPr>
            <a:xfrm>
              <a:off x="665665" y="4822224"/>
              <a:ext cx="18876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可设置无使能端，等效使能为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1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04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Logisim</a:t>
            </a:r>
            <a:r>
              <a:rPr lang="zh-CN" altLang="en-US" dirty="0"/>
              <a:t>中的多路选择器</a:t>
            </a:r>
          </a:p>
        </p:txBody>
      </p:sp>
      <p:pic>
        <p:nvPicPr>
          <p:cNvPr id="5" name="内容占位符 4" descr="D:\百度云同步盘\0常用文件\J教学资料\教材建设\circ\MUX.pn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06" y="2132856"/>
            <a:ext cx="10700494" cy="23474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290AFFA-5954-43B2-9E25-77DB5E178460}"/>
              </a:ext>
            </a:extLst>
          </p:cNvPr>
          <p:cNvGrpSpPr/>
          <p:nvPr/>
        </p:nvGrpSpPr>
        <p:grpSpPr>
          <a:xfrm>
            <a:off x="4242857" y="5509610"/>
            <a:ext cx="3743735" cy="579957"/>
            <a:chOff x="665665" y="4732301"/>
            <a:chExt cx="1887609" cy="5799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2EA2FE2-746F-4AAB-85CE-AB44F64ED41A}"/>
                </a:ext>
              </a:extLst>
            </p:cNvPr>
            <p:cNvSpPr/>
            <p:nvPr/>
          </p:nvSpPr>
          <p:spPr>
            <a:xfrm>
              <a:off x="665666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AC7BD4A-A4F1-46FD-B146-38590863C8B2}"/>
                </a:ext>
              </a:extLst>
            </p:cNvPr>
            <p:cNvSpPr/>
            <p:nvPr/>
          </p:nvSpPr>
          <p:spPr>
            <a:xfrm>
              <a:off x="665665" y="4822224"/>
              <a:ext cx="18876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可设置无使能端，等效使能为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1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45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Logisim</a:t>
            </a:r>
            <a:r>
              <a:rPr lang="zh-CN" altLang="en-US" dirty="0"/>
              <a:t>中的解复用器</a:t>
            </a:r>
          </a:p>
        </p:txBody>
      </p:sp>
      <p:pic>
        <p:nvPicPr>
          <p:cNvPr id="5" name="内容占位符 4" descr="D:\百度云同步盘\0常用文件\J教学资料\教材建设\circ\demux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21" y="1990260"/>
            <a:ext cx="10500079" cy="243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290AFFA-5954-43B2-9E25-77DB5E178460}"/>
              </a:ext>
            </a:extLst>
          </p:cNvPr>
          <p:cNvGrpSpPr/>
          <p:nvPr/>
        </p:nvGrpSpPr>
        <p:grpSpPr>
          <a:xfrm>
            <a:off x="4242857" y="5509610"/>
            <a:ext cx="3743735" cy="579957"/>
            <a:chOff x="665665" y="4732301"/>
            <a:chExt cx="1887609" cy="57995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2EA2FE2-746F-4AAB-85CE-AB44F64ED41A}"/>
                </a:ext>
              </a:extLst>
            </p:cNvPr>
            <p:cNvSpPr/>
            <p:nvPr/>
          </p:nvSpPr>
          <p:spPr>
            <a:xfrm>
              <a:off x="665666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AC7BD4A-A4F1-46FD-B146-38590863C8B2}"/>
                </a:ext>
              </a:extLst>
            </p:cNvPr>
            <p:cNvSpPr/>
            <p:nvPr/>
          </p:nvSpPr>
          <p:spPr>
            <a:xfrm>
              <a:off x="665665" y="4822224"/>
              <a:ext cx="188760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可设置无使能端，等效使能为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1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Times New Roman" pitchFamily="18" charset="0"/>
              </a:rPr>
              <a:t>存储器概述</a:t>
            </a:r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C00000"/>
                </a:solidFill>
                <a:latin typeface="Times New Roman" pitchFamily="18" charset="0"/>
              </a:rPr>
              <a:t>半导体存储器</a:t>
            </a:r>
            <a:endParaRPr lang="en-US" altLang="zh-CN" b="1" dirty="0">
              <a:solidFill>
                <a:srgbClr val="C00000"/>
              </a:solidFill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主存的组织及与</a:t>
            </a:r>
            <a:r>
              <a:rPr lang="en-US" altLang="zh-CN" dirty="0">
                <a:latin typeface="Times New Roman" pitchFamily="18" charset="0"/>
              </a:rPr>
              <a:t>CPU</a:t>
            </a:r>
            <a:r>
              <a:rPr lang="zh-CN" altLang="en-US" dirty="0">
                <a:latin typeface="Times New Roman" pitchFamily="18" charset="0"/>
              </a:rPr>
              <a:t>的连接</a:t>
            </a:r>
          </a:p>
          <a:p>
            <a:r>
              <a:rPr lang="zh-CN" altLang="en-US" dirty="0">
                <a:latin typeface="Times New Roman" pitchFamily="18" charset="0"/>
              </a:rPr>
              <a:t>并行主存系统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高速缓冲存储器</a:t>
            </a:r>
          </a:p>
          <a:p>
            <a:r>
              <a:rPr lang="zh-CN" altLang="en-US" dirty="0">
                <a:latin typeface="Times New Roman" pitchFamily="18" charset="0"/>
              </a:rPr>
              <a:t>虚拟存储器</a:t>
            </a:r>
          </a:p>
          <a:p>
            <a:r>
              <a:rPr lang="zh-CN" altLang="en-US" dirty="0">
                <a:latin typeface="Times New Roman" pitchFamily="18" charset="0"/>
              </a:rPr>
              <a:t>存储保护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辅助存储器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6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91" name="Text Box 35"/>
          <p:cNvSpPr txBox="1">
            <a:spLocks noChangeArrowheads="1"/>
          </p:cNvSpPr>
          <p:nvPr/>
        </p:nvSpPr>
        <p:spPr bwMode="auto">
          <a:xfrm>
            <a:off x="208299" y="6210454"/>
            <a:ext cx="5706649" cy="40011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n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位地址，寻址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2</a:t>
            </a:r>
            <a:r>
              <a:rPr lang="en-US" altLang="zh-CN" sz="2000" b="1" baseline="50000" dirty="0">
                <a:solidFill>
                  <a:srgbClr val="C00000"/>
                </a:solidFill>
                <a:latin typeface="+mn-ea"/>
              </a:rPr>
              <a:t>n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个存储单元，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2</a:t>
            </a:r>
            <a:r>
              <a:rPr lang="en-US" altLang="zh-CN" sz="2000" b="1" baseline="50000" dirty="0">
                <a:solidFill>
                  <a:srgbClr val="C00000"/>
                </a:solidFill>
                <a:latin typeface="+mn-ea"/>
              </a:rPr>
              <a:t>n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根</a:t>
            </a:r>
            <a:r>
              <a:rPr lang="zh-CN" altLang="en-US" sz="2000" b="1" u="sng" dirty="0">
                <a:solidFill>
                  <a:srgbClr val="C00000"/>
                </a:solidFill>
                <a:latin typeface="+mn-ea"/>
              </a:rPr>
              <a:t>译码线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92339" y="1337532"/>
            <a:ext cx="5147014" cy="4637315"/>
            <a:chOff x="692339" y="1250301"/>
            <a:chExt cx="5147014" cy="4637315"/>
          </a:xfrm>
        </p:grpSpPr>
        <p:grpSp>
          <p:nvGrpSpPr>
            <p:cNvPr id="120" name="组合 119"/>
            <p:cNvGrpSpPr/>
            <p:nvPr/>
          </p:nvGrpSpPr>
          <p:grpSpPr>
            <a:xfrm>
              <a:off x="692339" y="1250301"/>
              <a:ext cx="5147014" cy="4637315"/>
              <a:chOff x="2673795" y="1634957"/>
              <a:chExt cx="5147014" cy="4351829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69AD41AF-1F97-4601-9A6F-8BB265A95935}"/>
                  </a:ext>
                </a:extLst>
              </p:cNvPr>
              <p:cNvSpPr/>
              <p:nvPr/>
            </p:nvSpPr>
            <p:spPr>
              <a:xfrm>
                <a:off x="2673795" y="1634957"/>
                <a:ext cx="5147014" cy="43518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grpSp>
            <p:nvGrpSpPr>
              <p:cNvPr id="122" name="组合 121"/>
              <p:cNvGrpSpPr/>
              <p:nvPr/>
            </p:nvGrpSpPr>
            <p:grpSpPr>
              <a:xfrm>
                <a:off x="2887032" y="5470097"/>
                <a:ext cx="1689493" cy="423526"/>
                <a:chOff x="2872519" y="5470097"/>
                <a:chExt cx="1689493" cy="423526"/>
              </a:xfrm>
            </p:grpSpPr>
            <p:sp>
              <p:nvSpPr>
                <p:cNvPr id="123" name="矩形 122"/>
                <p:cNvSpPr/>
                <p:nvPr/>
              </p:nvSpPr>
              <p:spPr>
                <a:xfrm>
                  <a:off x="2872519" y="5470097"/>
                  <a:ext cx="1689493" cy="423526"/>
                </a:xfrm>
                <a:prstGeom prst="rect">
                  <a:avLst/>
                </a:prstGeom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4" name="文本框 123"/>
                <p:cNvSpPr txBox="1"/>
                <p:nvPr/>
              </p:nvSpPr>
              <p:spPr>
                <a:xfrm>
                  <a:off x="2979922" y="5488706"/>
                  <a:ext cx="15311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pc="3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单译码结构</a:t>
                  </a:r>
                </a:p>
              </p:txBody>
            </p:sp>
          </p:grpSp>
        </p:grpSp>
        <p:grpSp>
          <p:nvGrpSpPr>
            <p:cNvPr id="2" name="组合 1"/>
            <p:cNvGrpSpPr/>
            <p:nvPr/>
          </p:nvGrpSpPr>
          <p:grpSpPr>
            <a:xfrm>
              <a:off x="729664" y="1576636"/>
              <a:ext cx="4624581" cy="3341207"/>
              <a:chOff x="2958616" y="1558220"/>
              <a:chExt cx="5502759" cy="3975681"/>
            </a:xfrm>
          </p:grpSpPr>
          <p:sp>
            <p:nvSpPr>
              <p:cNvPr id="32" name="梯形 31"/>
              <p:cNvSpPr/>
              <p:nvPr/>
            </p:nvSpPr>
            <p:spPr>
              <a:xfrm rot="16200000">
                <a:off x="2633756" y="3308807"/>
                <a:ext cx="3975681" cy="474507"/>
              </a:xfrm>
              <a:prstGeom prst="trapezoid">
                <a:avLst>
                  <a:gd name="adj" fmla="val 72568"/>
                </a:avLst>
              </a:prstGeom>
              <a:solidFill>
                <a:srgbClr val="CCFF66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 anchor="ctr" anchorCtr="1"/>
              <a:lstStyle/>
              <a:p>
                <a:pPr algn="ctr"/>
                <a:endParaRPr lang="zh-CN" altLang="en-US" sz="14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9810" name="Text Box 4"/>
              <p:cNvSpPr txBox="1">
                <a:spLocks noChangeArrowheads="1"/>
              </p:cNvSpPr>
              <p:nvPr/>
            </p:nvSpPr>
            <p:spPr bwMode="auto">
              <a:xfrm>
                <a:off x="6176960" y="2554830"/>
                <a:ext cx="2284415" cy="366222"/>
              </a:xfrm>
              <a:prstGeom prst="rect">
                <a:avLst/>
              </a:prstGeom>
              <a:solidFill>
                <a:srgbClr val="99FFCC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>
                    <a:solidFill>
                      <a:srgbClr val="0000FF"/>
                    </a:solidFill>
                    <a:latin typeface="+mn-ea"/>
                  </a:rPr>
                  <a:t>Byte 2</a:t>
                </a:r>
              </a:p>
            </p:txBody>
          </p:sp>
          <p:sp>
            <p:nvSpPr>
              <p:cNvPr id="119811" name="Text Box 5"/>
              <p:cNvSpPr txBox="1">
                <a:spLocks noChangeArrowheads="1"/>
              </p:cNvSpPr>
              <p:nvPr/>
            </p:nvSpPr>
            <p:spPr bwMode="auto">
              <a:xfrm>
                <a:off x="6176960" y="2963940"/>
                <a:ext cx="2284415" cy="366222"/>
              </a:xfrm>
              <a:prstGeom prst="rect">
                <a:avLst/>
              </a:prstGeom>
              <a:solidFill>
                <a:srgbClr val="99FFCC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0000FF"/>
                    </a:solidFill>
                    <a:latin typeface="+mn-ea"/>
                  </a:rPr>
                  <a:t>…</a:t>
                </a:r>
              </a:p>
            </p:txBody>
          </p:sp>
          <p:sp>
            <p:nvSpPr>
              <p:cNvPr id="119812" name="Text Box 6"/>
              <p:cNvSpPr txBox="1">
                <a:spLocks noChangeArrowheads="1"/>
              </p:cNvSpPr>
              <p:nvPr/>
            </p:nvSpPr>
            <p:spPr bwMode="auto">
              <a:xfrm>
                <a:off x="6176960" y="3373051"/>
                <a:ext cx="2284415" cy="366222"/>
              </a:xfrm>
              <a:prstGeom prst="rect">
                <a:avLst/>
              </a:prstGeom>
              <a:solidFill>
                <a:srgbClr val="99FFCC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>
                    <a:solidFill>
                      <a:srgbClr val="0000FF"/>
                    </a:solidFill>
                    <a:latin typeface="+mn-ea"/>
                  </a:rPr>
                  <a:t>…</a:t>
                </a:r>
              </a:p>
            </p:txBody>
          </p:sp>
          <p:sp>
            <p:nvSpPr>
              <p:cNvPr id="119813" name="Text Box 7"/>
              <p:cNvSpPr txBox="1">
                <a:spLocks noChangeArrowheads="1"/>
              </p:cNvSpPr>
              <p:nvPr/>
            </p:nvSpPr>
            <p:spPr bwMode="auto">
              <a:xfrm>
                <a:off x="6176960" y="3782160"/>
                <a:ext cx="2284415" cy="366222"/>
              </a:xfrm>
              <a:prstGeom prst="rect">
                <a:avLst/>
              </a:prstGeom>
              <a:solidFill>
                <a:srgbClr val="99FFCC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>
                    <a:solidFill>
                      <a:srgbClr val="0000FF"/>
                    </a:solidFill>
                    <a:latin typeface="+mn-ea"/>
                  </a:rPr>
                  <a:t>…</a:t>
                </a:r>
              </a:p>
            </p:txBody>
          </p:sp>
          <p:sp>
            <p:nvSpPr>
              <p:cNvPr id="119814" name="Text Box 8"/>
              <p:cNvSpPr txBox="1">
                <a:spLocks noChangeArrowheads="1"/>
              </p:cNvSpPr>
              <p:nvPr/>
            </p:nvSpPr>
            <p:spPr bwMode="auto">
              <a:xfrm>
                <a:off x="6176960" y="4191270"/>
                <a:ext cx="2284415" cy="366222"/>
              </a:xfrm>
              <a:prstGeom prst="rect">
                <a:avLst/>
              </a:prstGeom>
              <a:solidFill>
                <a:srgbClr val="99FFCC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endParaRPr lang="zh-CN" altLang="zh-CN" sz="14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119815" name="Text Box 9"/>
              <p:cNvSpPr txBox="1">
                <a:spLocks noChangeArrowheads="1"/>
              </p:cNvSpPr>
              <p:nvPr/>
            </p:nvSpPr>
            <p:spPr bwMode="auto">
              <a:xfrm>
                <a:off x="6176960" y="4600379"/>
                <a:ext cx="2284415" cy="366222"/>
              </a:xfrm>
              <a:prstGeom prst="rect">
                <a:avLst/>
              </a:prstGeom>
              <a:solidFill>
                <a:srgbClr val="99FFCC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endParaRPr lang="zh-CN" altLang="zh-CN" sz="14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119816" name="Text Box 10"/>
              <p:cNvSpPr txBox="1">
                <a:spLocks noChangeArrowheads="1"/>
              </p:cNvSpPr>
              <p:nvPr/>
            </p:nvSpPr>
            <p:spPr bwMode="auto">
              <a:xfrm>
                <a:off x="6176960" y="5009487"/>
                <a:ext cx="2284415" cy="366222"/>
              </a:xfrm>
              <a:prstGeom prst="rect">
                <a:avLst/>
              </a:prstGeom>
              <a:solidFill>
                <a:srgbClr val="99FFCC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>
                    <a:solidFill>
                      <a:srgbClr val="0000FF"/>
                    </a:solidFill>
                    <a:latin typeface="+mn-ea"/>
                  </a:rPr>
                  <a:t>Byte 2</a:t>
                </a:r>
                <a:r>
                  <a:rPr lang="en-US" altLang="zh-CN" sz="1400" b="1" baseline="50000">
                    <a:solidFill>
                      <a:srgbClr val="0000FF"/>
                    </a:solidFill>
                    <a:latin typeface="+mn-ea"/>
                  </a:rPr>
                  <a:t>n</a:t>
                </a:r>
                <a:r>
                  <a:rPr lang="en-US" altLang="zh-CN" sz="1400" b="1">
                    <a:solidFill>
                      <a:srgbClr val="0000FF"/>
                    </a:solidFill>
                    <a:latin typeface="+mn-ea"/>
                  </a:rPr>
                  <a:t>-1</a:t>
                </a:r>
              </a:p>
            </p:txBody>
          </p:sp>
          <p:sp>
            <p:nvSpPr>
              <p:cNvPr id="119817" name="Text Box 12"/>
              <p:cNvSpPr txBox="1">
                <a:spLocks noChangeArrowheads="1"/>
              </p:cNvSpPr>
              <p:nvPr/>
            </p:nvSpPr>
            <p:spPr bwMode="auto">
              <a:xfrm>
                <a:off x="6176960" y="2145720"/>
                <a:ext cx="2284415" cy="366222"/>
              </a:xfrm>
              <a:prstGeom prst="rect">
                <a:avLst/>
              </a:prstGeom>
              <a:solidFill>
                <a:srgbClr val="99FFCC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>
                    <a:solidFill>
                      <a:srgbClr val="0000FF"/>
                    </a:solidFill>
                    <a:latin typeface="+mn-ea"/>
                  </a:rPr>
                  <a:t>Byte 1</a:t>
                </a:r>
              </a:p>
            </p:txBody>
          </p:sp>
          <p:sp>
            <p:nvSpPr>
              <p:cNvPr id="119818" name="Text Box 13"/>
              <p:cNvSpPr txBox="1">
                <a:spLocks noChangeArrowheads="1"/>
              </p:cNvSpPr>
              <p:nvPr/>
            </p:nvSpPr>
            <p:spPr bwMode="auto">
              <a:xfrm>
                <a:off x="6176960" y="1736610"/>
                <a:ext cx="2284415" cy="366222"/>
              </a:xfrm>
              <a:prstGeom prst="rect">
                <a:avLst/>
              </a:prstGeom>
              <a:solidFill>
                <a:srgbClr val="99FFCC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>
                    <a:solidFill>
                      <a:srgbClr val="0000FF"/>
                    </a:solidFill>
                    <a:latin typeface="+mn-ea"/>
                  </a:rPr>
                  <a:t>Byte 0</a:t>
                </a: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4858851" y="1899783"/>
                <a:ext cx="1318110" cy="3345037"/>
                <a:chOff x="5194842" y="1864157"/>
                <a:chExt cx="815863" cy="3345037"/>
              </a:xfrm>
            </p:grpSpPr>
            <p:sp>
              <p:nvSpPr>
                <p:cNvPr id="119820" name="Line 15"/>
                <p:cNvSpPr>
                  <a:spLocks noChangeShapeType="1"/>
                </p:cNvSpPr>
                <p:nvPr/>
              </p:nvSpPr>
              <p:spPr bwMode="auto">
                <a:xfrm>
                  <a:off x="5194842" y="1864157"/>
                  <a:ext cx="8158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119821" name="Line 16"/>
                <p:cNvSpPr>
                  <a:spLocks noChangeShapeType="1"/>
                </p:cNvSpPr>
                <p:nvPr/>
              </p:nvSpPr>
              <p:spPr bwMode="auto">
                <a:xfrm>
                  <a:off x="5194842" y="2326479"/>
                  <a:ext cx="8158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119822" name="Line 17"/>
                <p:cNvSpPr>
                  <a:spLocks noChangeShapeType="1"/>
                </p:cNvSpPr>
                <p:nvPr/>
              </p:nvSpPr>
              <p:spPr bwMode="auto">
                <a:xfrm>
                  <a:off x="5194842" y="2761606"/>
                  <a:ext cx="8158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119823" name="Line 18"/>
                <p:cNvSpPr>
                  <a:spLocks noChangeShapeType="1"/>
                </p:cNvSpPr>
                <p:nvPr/>
              </p:nvSpPr>
              <p:spPr bwMode="auto">
                <a:xfrm>
                  <a:off x="5194842" y="3169537"/>
                  <a:ext cx="8158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119824" name="Line 19"/>
                <p:cNvSpPr>
                  <a:spLocks noChangeShapeType="1"/>
                </p:cNvSpPr>
                <p:nvPr/>
              </p:nvSpPr>
              <p:spPr bwMode="auto">
                <a:xfrm>
                  <a:off x="5194842" y="3577468"/>
                  <a:ext cx="8158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119825" name="Line 20"/>
                <p:cNvSpPr>
                  <a:spLocks noChangeShapeType="1"/>
                </p:cNvSpPr>
                <p:nvPr/>
              </p:nvSpPr>
              <p:spPr bwMode="auto">
                <a:xfrm>
                  <a:off x="5194842" y="3985400"/>
                  <a:ext cx="8158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119826" name="Line 21"/>
                <p:cNvSpPr>
                  <a:spLocks noChangeShapeType="1"/>
                </p:cNvSpPr>
                <p:nvPr/>
              </p:nvSpPr>
              <p:spPr bwMode="auto">
                <a:xfrm>
                  <a:off x="5194842" y="4393331"/>
                  <a:ext cx="8158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119827" name="Line 22"/>
                <p:cNvSpPr>
                  <a:spLocks noChangeShapeType="1"/>
                </p:cNvSpPr>
                <p:nvPr/>
              </p:nvSpPr>
              <p:spPr bwMode="auto">
                <a:xfrm>
                  <a:off x="5194842" y="4801263"/>
                  <a:ext cx="8158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  <p:sp>
              <p:nvSpPr>
                <p:cNvPr id="119828" name="Line 23"/>
                <p:cNvSpPr>
                  <a:spLocks noChangeShapeType="1"/>
                </p:cNvSpPr>
                <p:nvPr/>
              </p:nvSpPr>
              <p:spPr bwMode="auto">
                <a:xfrm>
                  <a:off x="5194842" y="5209194"/>
                  <a:ext cx="8158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 anchor="ctr">
                  <a:spAutoFit/>
                </a:bodyPr>
                <a:lstStyle/>
                <a:p>
                  <a:endParaRPr lang="zh-CN" altLang="en-US" sz="1400">
                    <a:latin typeface="+mn-ea"/>
                  </a:endParaRPr>
                </a:p>
              </p:txBody>
            </p:sp>
          </p:grpSp>
          <p:sp>
            <p:nvSpPr>
              <p:cNvPr id="119829" name="Line 25"/>
              <p:cNvSpPr>
                <a:spLocks noChangeShapeType="1"/>
              </p:cNvSpPr>
              <p:nvPr/>
            </p:nvSpPr>
            <p:spPr bwMode="auto">
              <a:xfrm>
                <a:off x="3552354" y="2525278"/>
                <a:ext cx="8158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med" len="lg"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119830" name="Line 26"/>
              <p:cNvSpPr>
                <a:spLocks noChangeShapeType="1"/>
              </p:cNvSpPr>
              <p:nvPr/>
            </p:nvSpPr>
            <p:spPr bwMode="auto">
              <a:xfrm>
                <a:off x="3552354" y="2933209"/>
                <a:ext cx="8158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med" len="lg"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119831" name="Line 27"/>
              <p:cNvSpPr>
                <a:spLocks noChangeShapeType="1"/>
              </p:cNvSpPr>
              <p:nvPr/>
            </p:nvSpPr>
            <p:spPr bwMode="auto">
              <a:xfrm>
                <a:off x="3552354" y="3341140"/>
                <a:ext cx="8158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med" len="lg"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119832" name="Line 28"/>
              <p:cNvSpPr>
                <a:spLocks noChangeShapeType="1"/>
              </p:cNvSpPr>
              <p:nvPr/>
            </p:nvSpPr>
            <p:spPr bwMode="auto">
              <a:xfrm>
                <a:off x="3552354" y="3749072"/>
                <a:ext cx="8158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med" len="lg"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119833" name="Line 29"/>
              <p:cNvSpPr>
                <a:spLocks noChangeShapeType="1"/>
              </p:cNvSpPr>
              <p:nvPr/>
            </p:nvSpPr>
            <p:spPr bwMode="auto">
              <a:xfrm>
                <a:off x="3552354" y="4157003"/>
                <a:ext cx="8158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med" len="lg"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119834" name="Line 30"/>
              <p:cNvSpPr>
                <a:spLocks noChangeShapeType="1"/>
              </p:cNvSpPr>
              <p:nvPr/>
            </p:nvSpPr>
            <p:spPr bwMode="auto">
              <a:xfrm>
                <a:off x="3552354" y="4564934"/>
                <a:ext cx="8158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med" len="lg"/>
                <a:tailEnd type="triangle" w="med" len="med"/>
              </a:ln>
            </p:spPr>
            <p:txBody>
              <a:bodyPr anchor="ctr">
                <a:spAutoFit/>
              </a:bodyPr>
              <a:lstStyle/>
              <a:p>
                <a:endParaRPr lang="zh-CN" altLang="en-US" sz="1400">
                  <a:latin typeface="+mn-ea"/>
                </a:endParaRPr>
              </a:p>
            </p:txBody>
          </p:sp>
          <p:sp>
            <p:nvSpPr>
              <p:cNvPr id="119835" name="Text Box 31"/>
              <p:cNvSpPr txBox="1">
                <a:spLocks noChangeArrowheads="1"/>
              </p:cNvSpPr>
              <p:nvPr/>
            </p:nvSpPr>
            <p:spPr bwMode="auto">
              <a:xfrm>
                <a:off x="4324376" y="2668896"/>
                <a:ext cx="586402" cy="164799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rgbClr val="C00000"/>
                    </a:solidFill>
                    <a:latin typeface="+mn-ea"/>
                  </a:rPr>
                  <a:t>n</a:t>
                </a:r>
              </a:p>
              <a:p>
                <a:pPr algn="ctr"/>
                <a:r>
                  <a:rPr lang="zh-CN" altLang="en-US" sz="1400" b="1" dirty="0">
                    <a:solidFill>
                      <a:srgbClr val="C00000"/>
                    </a:solidFill>
                    <a:latin typeface="+mn-ea"/>
                  </a:rPr>
                  <a:t>路</a:t>
                </a:r>
              </a:p>
              <a:p>
                <a:pPr algn="ctr"/>
                <a:r>
                  <a:rPr lang="zh-CN" altLang="en-US" sz="1400" b="1" dirty="0">
                    <a:solidFill>
                      <a:srgbClr val="C00000"/>
                    </a:solidFill>
                    <a:latin typeface="+mn-ea"/>
                  </a:rPr>
                  <a:t>译</a:t>
                </a:r>
              </a:p>
              <a:p>
                <a:pPr algn="ctr"/>
                <a:r>
                  <a:rPr lang="zh-CN" altLang="en-US" sz="1400" b="1" dirty="0">
                    <a:solidFill>
                      <a:srgbClr val="C00000"/>
                    </a:solidFill>
                    <a:latin typeface="+mn-ea"/>
                  </a:rPr>
                  <a:t>码</a:t>
                </a:r>
              </a:p>
              <a:p>
                <a:pPr algn="ctr"/>
                <a:r>
                  <a:rPr lang="zh-CN" altLang="en-US" sz="1400" b="1" dirty="0">
                    <a:solidFill>
                      <a:srgbClr val="C00000"/>
                    </a:solidFill>
                    <a:latin typeface="+mn-ea"/>
                  </a:rPr>
                  <a:t>电</a:t>
                </a:r>
              </a:p>
              <a:p>
                <a:pPr algn="ctr"/>
                <a:r>
                  <a:rPr lang="zh-CN" altLang="en-US" sz="1400" b="1" dirty="0">
                    <a:solidFill>
                      <a:srgbClr val="C00000"/>
                    </a:solidFill>
                    <a:latin typeface="+mn-ea"/>
                  </a:rPr>
                  <a:t>路</a:t>
                </a:r>
              </a:p>
            </p:txBody>
          </p:sp>
          <p:sp>
            <p:nvSpPr>
              <p:cNvPr id="119836" name="Text Box 32"/>
              <p:cNvSpPr txBox="1">
                <a:spLocks noChangeArrowheads="1"/>
              </p:cNvSpPr>
              <p:nvPr/>
            </p:nvSpPr>
            <p:spPr bwMode="auto">
              <a:xfrm>
                <a:off x="2958616" y="2587803"/>
                <a:ext cx="815864" cy="164799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zh-CN" sz="1400" b="1" dirty="0">
                    <a:latin typeface="+mn-ea"/>
                  </a:rPr>
                  <a:t>n</a:t>
                </a:r>
              </a:p>
              <a:p>
                <a:pPr algn="ctr"/>
                <a:r>
                  <a:rPr lang="zh-CN" altLang="en-US" sz="1400" b="1" dirty="0">
                    <a:latin typeface="+mn-ea"/>
                  </a:rPr>
                  <a:t>位</a:t>
                </a:r>
              </a:p>
              <a:p>
                <a:pPr algn="ctr"/>
                <a:r>
                  <a:rPr lang="zh-CN" altLang="en-US" sz="1400" b="1" dirty="0">
                    <a:latin typeface="+mn-ea"/>
                  </a:rPr>
                  <a:t>地</a:t>
                </a:r>
              </a:p>
              <a:p>
                <a:pPr algn="ctr"/>
                <a:r>
                  <a:rPr lang="zh-CN" altLang="en-US" sz="1400" b="1" dirty="0">
                    <a:latin typeface="+mn-ea"/>
                  </a:rPr>
                  <a:t>址</a:t>
                </a:r>
              </a:p>
              <a:p>
                <a:pPr algn="ctr"/>
                <a:r>
                  <a:rPr lang="zh-CN" altLang="en-US" sz="1400" b="1" dirty="0">
                    <a:latin typeface="+mn-ea"/>
                  </a:rPr>
                  <a:t>输</a:t>
                </a:r>
              </a:p>
              <a:p>
                <a:pPr algn="ctr"/>
                <a:r>
                  <a:rPr lang="zh-CN" altLang="en-US" sz="1400" b="1" dirty="0">
                    <a:latin typeface="+mn-ea"/>
                  </a:rPr>
                  <a:t>入</a:t>
                </a: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5040661" y="2457806"/>
                <a:ext cx="860620" cy="366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latin typeface="+mn-ea"/>
                  </a:rPr>
                  <a:t>译码线</a:t>
                </a:r>
                <a:endParaRPr lang="zh-CN" altLang="en-US" sz="1400" dirty="0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238135" y="1337532"/>
            <a:ext cx="5147014" cy="4637315"/>
            <a:chOff x="6238135" y="1250301"/>
            <a:chExt cx="5147014" cy="4637315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238135" y="1250301"/>
              <a:ext cx="5147014" cy="4637315"/>
              <a:chOff x="2673795" y="1634957"/>
              <a:chExt cx="5147014" cy="4351829"/>
            </a:xfrm>
          </p:grpSpPr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69AD41AF-1F97-4601-9A6F-8BB265A95935}"/>
                  </a:ext>
                </a:extLst>
              </p:cNvPr>
              <p:cNvSpPr/>
              <p:nvPr/>
            </p:nvSpPr>
            <p:spPr>
              <a:xfrm>
                <a:off x="2673795" y="1634957"/>
                <a:ext cx="5147014" cy="43518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dist="50800" dir="2700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grpSp>
            <p:nvGrpSpPr>
              <p:cNvPr id="127" name="组合 126"/>
              <p:cNvGrpSpPr/>
              <p:nvPr/>
            </p:nvGrpSpPr>
            <p:grpSpPr>
              <a:xfrm>
                <a:off x="2887032" y="5470097"/>
                <a:ext cx="1689493" cy="423526"/>
                <a:chOff x="2872519" y="5470097"/>
                <a:chExt cx="1689493" cy="423526"/>
              </a:xfrm>
            </p:grpSpPr>
            <p:sp>
              <p:nvSpPr>
                <p:cNvPr id="128" name="矩形 127"/>
                <p:cNvSpPr/>
                <p:nvPr/>
              </p:nvSpPr>
              <p:spPr>
                <a:xfrm>
                  <a:off x="2872519" y="5470097"/>
                  <a:ext cx="1689493" cy="423526"/>
                </a:xfrm>
                <a:prstGeom prst="rect">
                  <a:avLst/>
                </a:prstGeom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9" name="文本框 128"/>
                <p:cNvSpPr txBox="1"/>
                <p:nvPr/>
              </p:nvSpPr>
              <p:spPr>
                <a:xfrm>
                  <a:off x="2979922" y="5488706"/>
                  <a:ext cx="15311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pc="3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双译码结构</a:t>
                  </a:r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6832116" y="1478784"/>
              <a:ext cx="3982070" cy="3688499"/>
              <a:chOff x="3302508" y="1034657"/>
              <a:chExt cx="5095554" cy="4719894"/>
            </a:xfrm>
          </p:grpSpPr>
          <p:sp>
            <p:nvSpPr>
              <p:cNvPr id="35" name="Text Box 5"/>
              <p:cNvSpPr txBox="1">
                <a:spLocks noChangeArrowheads="1"/>
              </p:cNvSpPr>
              <p:nvPr/>
            </p:nvSpPr>
            <p:spPr bwMode="auto">
              <a:xfrm>
                <a:off x="7815811" y="1511419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>
                    <a:solidFill>
                      <a:srgbClr val="0000FF"/>
                    </a:solidFill>
                    <a:latin typeface="+mn-ea"/>
                  </a:rPr>
                  <a:t>1k</a:t>
                </a:r>
              </a:p>
            </p:txBody>
          </p:sp>
          <p:sp>
            <p:nvSpPr>
              <p:cNvPr id="36" name="Text Box 6"/>
              <p:cNvSpPr txBox="1">
                <a:spLocks noChangeArrowheads="1"/>
              </p:cNvSpPr>
              <p:nvPr/>
            </p:nvSpPr>
            <p:spPr bwMode="auto">
              <a:xfrm>
                <a:off x="4585705" y="1511419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 dirty="0">
                    <a:solidFill>
                      <a:srgbClr val="0000FF"/>
                    </a:solidFill>
                    <a:latin typeface="+mn-ea"/>
                  </a:rPr>
                  <a:t>11</a:t>
                </a:r>
              </a:p>
            </p:txBody>
          </p:sp>
          <p:sp>
            <p:nvSpPr>
              <p:cNvPr id="37" name="Text Box 7"/>
              <p:cNvSpPr txBox="1">
                <a:spLocks noChangeArrowheads="1"/>
              </p:cNvSpPr>
              <p:nvPr/>
            </p:nvSpPr>
            <p:spPr bwMode="auto">
              <a:xfrm>
                <a:off x="5528397" y="1511419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 dirty="0">
                    <a:solidFill>
                      <a:srgbClr val="0000FF"/>
                    </a:solidFill>
                    <a:latin typeface="+mn-ea"/>
                  </a:rPr>
                  <a:t>12</a:t>
                </a:r>
              </a:p>
            </p:txBody>
          </p:sp>
          <p:sp>
            <p:nvSpPr>
              <p:cNvPr id="38" name="Text Box 8"/>
              <p:cNvSpPr txBox="1">
                <a:spLocks noChangeArrowheads="1"/>
              </p:cNvSpPr>
              <p:nvPr/>
            </p:nvSpPr>
            <p:spPr bwMode="auto">
              <a:xfrm>
                <a:off x="6457226" y="1511419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 dirty="0">
                    <a:solidFill>
                      <a:srgbClr val="0000FF"/>
                    </a:solidFill>
                    <a:latin typeface="+mn-ea"/>
                  </a:rPr>
                  <a:t>13</a:t>
                </a:r>
              </a:p>
            </p:txBody>
          </p:sp>
          <p:sp>
            <p:nvSpPr>
              <p:cNvPr id="39" name="Text Box 9"/>
              <p:cNvSpPr txBox="1">
                <a:spLocks noChangeArrowheads="1"/>
              </p:cNvSpPr>
              <p:nvPr/>
            </p:nvSpPr>
            <p:spPr bwMode="auto">
              <a:xfrm>
                <a:off x="4585705" y="2260028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>
                    <a:solidFill>
                      <a:srgbClr val="0000FF"/>
                    </a:solidFill>
                    <a:latin typeface="+mn-ea"/>
                  </a:rPr>
                  <a:t>21</a:t>
                </a:r>
              </a:p>
            </p:txBody>
          </p:sp>
          <p:sp>
            <p:nvSpPr>
              <p:cNvPr id="40" name="Text Box 10"/>
              <p:cNvSpPr txBox="1">
                <a:spLocks noChangeArrowheads="1"/>
              </p:cNvSpPr>
              <p:nvPr/>
            </p:nvSpPr>
            <p:spPr bwMode="auto">
              <a:xfrm>
                <a:off x="5528397" y="2260028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>
                    <a:solidFill>
                      <a:srgbClr val="0000FF"/>
                    </a:solidFill>
                    <a:latin typeface="+mn-ea"/>
                  </a:rPr>
                  <a:t>22</a:t>
                </a:r>
              </a:p>
            </p:txBody>
          </p:sp>
          <p:sp>
            <p:nvSpPr>
              <p:cNvPr id="41" name="Text Box 11"/>
              <p:cNvSpPr txBox="1">
                <a:spLocks noChangeArrowheads="1"/>
              </p:cNvSpPr>
              <p:nvPr/>
            </p:nvSpPr>
            <p:spPr bwMode="auto">
              <a:xfrm>
                <a:off x="6457226" y="2260028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>
                    <a:solidFill>
                      <a:srgbClr val="0000FF"/>
                    </a:solidFill>
                    <a:latin typeface="+mn-ea"/>
                  </a:rPr>
                  <a:t>23</a:t>
                </a:r>
              </a:p>
            </p:txBody>
          </p:sp>
          <p:sp>
            <p:nvSpPr>
              <p:cNvPr id="42" name="Text Box 12"/>
              <p:cNvSpPr txBox="1">
                <a:spLocks noChangeArrowheads="1"/>
              </p:cNvSpPr>
              <p:nvPr/>
            </p:nvSpPr>
            <p:spPr bwMode="auto">
              <a:xfrm>
                <a:off x="7815811" y="2260028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>
                    <a:solidFill>
                      <a:srgbClr val="0000FF"/>
                    </a:solidFill>
                    <a:latin typeface="+mn-ea"/>
                  </a:rPr>
                  <a:t>2k</a:t>
                </a:r>
              </a:p>
            </p:txBody>
          </p:sp>
          <p:sp>
            <p:nvSpPr>
              <p:cNvPr id="43" name="Text Box 13"/>
              <p:cNvSpPr txBox="1">
                <a:spLocks noChangeArrowheads="1"/>
              </p:cNvSpPr>
              <p:nvPr/>
            </p:nvSpPr>
            <p:spPr bwMode="auto">
              <a:xfrm>
                <a:off x="4585705" y="3022500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zh-CN" altLang="zh-CN" sz="12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4" name="Text Box 14"/>
              <p:cNvSpPr txBox="1">
                <a:spLocks noChangeArrowheads="1"/>
              </p:cNvSpPr>
              <p:nvPr/>
            </p:nvSpPr>
            <p:spPr bwMode="auto">
              <a:xfrm>
                <a:off x="5528397" y="3022500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zh-CN" altLang="zh-CN" sz="12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5" name="Text Box 15"/>
              <p:cNvSpPr txBox="1">
                <a:spLocks noChangeArrowheads="1"/>
              </p:cNvSpPr>
              <p:nvPr/>
            </p:nvSpPr>
            <p:spPr bwMode="auto">
              <a:xfrm>
                <a:off x="6457226" y="3022500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zh-CN" altLang="zh-CN" sz="12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6" name="Text Box 16"/>
              <p:cNvSpPr txBox="1">
                <a:spLocks noChangeArrowheads="1"/>
              </p:cNvSpPr>
              <p:nvPr/>
            </p:nvSpPr>
            <p:spPr bwMode="auto">
              <a:xfrm>
                <a:off x="7815811" y="3022500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zh-CN" altLang="zh-CN" sz="12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47" name="Text Box 17"/>
              <p:cNvSpPr txBox="1">
                <a:spLocks noChangeArrowheads="1"/>
              </p:cNvSpPr>
              <p:nvPr/>
            </p:nvSpPr>
            <p:spPr bwMode="auto">
              <a:xfrm>
                <a:off x="4585705" y="4491990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>
                    <a:solidFill>
                      <a:srgbClr val="0000FF"/>
                    </a:solidFill>
                    <a:latin typeface="+mn-ea"/>
                  </a:rPr>
                  <a:t>k1</a:t>
                </a:r>
              </a:p>
            </p:txBody>
          </p:sp>
          <p:sp>
            <p:nvSpPr>
              <p:cNvPr id="48" name="Text Box 18"/>
              <p:cNvSpPr txBox="1">
                <a:spLocks noChangeArrowheads="1"/>
              </p:cNvSpPr>
              <p:nvPr/>
            </p:nvSpPr>
            <p:spPr bwMode="auto">
              <a:xfrm>
                <a:off x="5528397" y="4491990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>
                    <a:solidFill>
                      <a:srgbClr val="0000FF"/>
                    </a:solidFill>
                    <a:latin typeface="+mn-ea"/>
                  </a:rPr>
                  <a:t>k2</a:t>
                </a:r>
              </a:p>
            </p:txBody>
          </p:sp>
          <p:sp>
            <p:nvSpPr>
              <p:cNvPr id="49" name="Text Box 19"/>
              <p:cNvSpPr txBox="1">
                <a:spLocks noChangeArrowheads="1"/>
              </p:cNvSpPr>
              <p:nvPr/>
            </p:nvSpPr>
            <p:spPr bwMode="auto">
              <a:xfrm>
                <a:off x="6457226" y="4491990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>
                    <a:solidFill>
                      <a:srgbClr val="0000FF"/>
                    </a:solidFill>
                    <a:latin typeface="+mn-ea"/>
                  </a:rPr>
                  <a:t>k3</a:t>
                </a:r>
              </a:p>
            </p:txBody>
          </p:sp>
          <p:sp>
            <p:nvSpPr>
              <p:cNvPr id="50" name="Text Box 20"/>
              <p:cNvSpPr txBox="1">
                <a:spLocks noChangeArrowheads="1"/>
              </p:cNvSpPr>
              <p:nvPr/>
            </p:nvSpPr>
            <p:spPr bwMode="auto">
              <a:xfrm>
                <a:off x="7815811" y="4491990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1200" b="1">
                    <a:solidFill>
                      <a:srgbClr val="0000FF"/>
                    </a:solidFill>
                    <a:latin typeface="+mn-ea"/>
                  </a:rPr>
                  <a:t>kn</a:t>
                </a:r>
              </a:p>
            </p:txBody>
          </p:sp>
          <p:sp>
            <p:nvSpPr>
              <p:cNvPr id="51" name="Line 21"/>
              <p:cNvSpPr>
                <a:spLocks noChangeShapeType="1"/>
              </p:cNvSpPr>
              <p:nvPr/>
            </p:nvSpPr>
            <p:spPr bwMode="auto">
              <a:xfrm>
                <a:off x="3704080" y="1345061"/>
                <a:ext cx="439460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2" name="Line 22"/>
              <p:cNvSpPr>
                <a:spLocks noChangeShapeType="1"/>
              </p:cNvSpPr>
              <p:nvPr/>
            </p:nvSpPr>
            <p:spPr bwMode="auto">
              <a:xfrm>
                <a:off x="3699318" y="2093670"/>
                <a:ext cx="439460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3" name="Line 23"/>
              <p:cNvSpPr>
                <a:spLocks noChangeShapeType="1"/>
              </p:cNvSpPr>
              <p:nvPr/>
            </p:nvSpPr>
            <p:spPr bwMode="auto">
              <a:xfrm>
                <a:off x="3699317" y="2856141"/>
                <a:ext cx="439460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4" name="Line 30"/>
              <p:cNvSpPr>
                <a:spLocks noChangeShapeType="1"/>
              </p:cNvSpPr>
              <p:nvPr/>
            </p:nvSpPr>
            <p:spPr bwMode="auto">
              <a:xfrm>
                <a:off x="4882867" y="1345061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5" name="Line 31"/>
              <p:cNvSpPr>
                <a:spLocks noChangeShapeType="1"/>
              </p:cNvSpPr>
              <p:nvPr/>
            </p:nvSpPr>
            <p:spPr bwMode="auto">
              <a:xfrm>
                <a:off x="5813821" y="1345061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6" name="Line 32"/>
              <p:cNvSpPr>
                <a:spLocks noChangeShapeType="1"/>
              </p:cNvSpPr>
              <p:nvPr/>
            </p:nvSpPr>
            <p:spPr bwMode="auto">
              <a:xfrm>
                <a:off x="6754388" y="1345061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7" name="Line 33"/>
              <p:cNvSpPr>
                <a:spLocks noChangeShapeType="1"/>
              </p:cNvSpPr>
              <p:nvPr/>
            </p:nvSpPr>
            <p:spPr bwMode="auto">
              <a:xfrm>
                <a:off x="8103447" y="1345061"/>
                <a:ext cx="0" cy="166357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8" name="Line 34"/>
              <p:cNvSpPr>
                <a:spLocks noChangeShapeType="1"/>
              </p:cNvSpPr>
              <p:nvPr/>
            </p:nvSpPr>
            <p:spPr bwMode="auto">
              <a:xfrm>
                <a:off x="4882871" y="2093670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59" name="Line 35"/>
              <p:cNvSpPr>
                <a:spLocks noChangeShapeType="1"/>
              </p:cNvSpPr>
              <p:nvPr/>
            </p:nvSpPr>
            <p:spPr bwMode="auto">
              <a:xfrm>
                <a:off x="5813819" y="2093670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0" name="Line 36"/>
              <p:cNvSpPr>
                <a:spLocks noChangeShapeType="1"/>
              </p:cNvSpPr>
              <p:nvPr/>
            </p:nvSpPr>
            <p:spPr bwMode="auto">
              <a:xfrm>
                <a:off x="6754388" y="2093670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1" name="Line 37"/>
              <p:cNvSpPr>
                <a:spLocks noChangeShapeType="1"/>
              </p:cNvSpPr>
              <p:nvPr/>
            </p:nvSpPr>
            <p:spPr bwMode="auto">
              <a:xfrm>
                <a:off x="8103447" y="2093670"/>
                <a:ext cx="0" cy="166357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2" name="Line 38"/>
              <p:cNvSpPr>
                <a:spLocks noChangeShapeType="1"/>
              </p:cNvSpPr>
              <p:nvPr/>
            </p:nvSpPr>
            <p:spPr bwMode="auto">
              <a:xfrm>
                <a:off x="4882871" y="2856141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3" name="Line 39"/>
              <p:cNvSpPr>
                <a:spLocks noChangeShapeType="1"/>
              </p:cNvSpPr>
              <p:nvPr/>
            </p:nvSpPr>
            <p:spPr bwMode="auto">
              <a:xfrm>
                <a:off x="5809061" y="2856141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4" name="Line 40"/>
              <p:cNvSpPr>
                <a:spLocks noChangeShapeType="1"/>
              </p:cNvSpPr>
              <p:nvPr/>
            </p:nvSpPr>
            <p:spPr bwMode="auto">
              <a:xfrm>
                <a:off x="6754388" y="2856141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5" name="Line 41"/>
              <p:cNvSpPr>
                <a:spLocks noChangeShapeType="1"/>
              </p:cNvSpPr>
              <p:nvPr/>
            </p:nvSpPr>
            <p:spPr bwMode="auto">
              <a:xfrm>
                <a:off x="8103447" y="2856141"/>
                <a:ext cx="0" cy="166357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6" name="Line 42"/>
              <p:cNvSpPr>
                <a:spLocks noChangeShapeType="1"/>
              </p:cNvSpPr>
              <p:nvPr/>
            </p:nvSpPr>
            <p:spPr bwMode="auto">
              <a:xfrm>
                <a:off x="4878108" y="3604750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7" name="Line 43"/>
              <p:cNvSpPr>
                <a:spLocks noChangeShapeType="1"/>
              </p:cNvSpPr>
              <p:nvPr/>
            </p:nvSpPr>
            <p:spPr bwMode="auto">
              <a:xfrm>
                <a:off x="5809058" y="3604750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8" name="Line 44"/>
              <p:cNvSpPr>
                <a:spLocks noChangeShapeType="1"/>
              </p:cNvSpPr>
              <p:nvPr/>
            </p:nvSpPr>
            <p:spPr bwMode="auto">
              <a:xfrm>
                <a:off x="6754388" y="3604750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69" name="Line 45"/>
              <p:cNvSpPr>
                <a:spLocks noChangeShapeType="1"/>
              </p:cNvSpPr>
              <p:nvPr/>
            </p:nvSpPr>
            <p:spPr bwMode="auto">
              <a:xfrm>
                <a:off x="8103447" y="3604750"/>
                <a:ext cx="0" cy="166357"/>
              </a:xfrm>
              <a:prstGeom prst="line">
                <a:avLst/>
              </a:prstGeom>
              <a:noFill/>
              <a:ln w="19050" cap="sq">
                <a:solidFill>
                  <a:schemeClr val="tx2"/>
                </a:solidFill>
                <a:miter lim="800000"/>
                <a:headEnd type="none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0" name="Line 46"/>
              <p:cNvSpPr>
                <a:spLocks noChangeShapeType="1"/>
              </p:cNvSpPr>
              <p:nvPr/>
            </p:nvSpPr>
            <p:spPr bwMode="auto">
              <a:xfrm>
                <a:off x="4878108" y="4325632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1" name="Line 47"/>
              <p:cNvSpPr>
                <a:spLocks noChangeShapeType="1"/>
              </p:cNvSpPr>
              <p:nvPr/>
            </p:nvSpPr>
            <p:spPr bwMode="auto">
              <a:xfrm>
                <a:off x="5809058" y="4325632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2" name="Line 48"/>
              <p:cNvSpPr>
                <a:spLocks noChangeShapeType="1"/>
              </p:cNvSpPr>
              <p:nvPr/>
            </p:nvSpPr>
            <p:spPr bwMode="auto">
              <a:xfrm>
                <a:off x="6754388" y="4325632"/>
                <a:ext cx="0" cy="16635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3" name="Line 49"/>
              <p:cNvSpPr>
                <a:spLocks noChangeShapeType="1"/>
              </p:cNvSpPr>
              <p:nvPr/>
            </p:nvSpPr>
            <p:spPr bwMode="auto">
              <a:xfrm>
                <a:off x="8103447" y="4325632"/>
                <a:ext cx="0" cy="166357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4" name="Line 50"/>
              <p:cNvSpPr>
                <a:spLocks noChangeShapeType="1"/>
              </p:cNvSpPr>
              <p:nvPr/>
            </p:nvSpPr>
            <p:spPr bwMode="auto">
              <a:xfrm>
                <a:off x="4419347" y="2426385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5" name="Line 51"/>
              <p:cNvSpPr>
                <a:spLocks noChangeShapeType="1"/>
              </p:cNvSpPr>
              <p:nvPr/>
            </p:nvSpPr>
            <p:spPr bwMode="auto">
              <a:xfrm>
                <a:off x="4419347" y="1677776"/>
                <a:ext cx="166357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6" name="Line 52"/>
              <p:cNvSpPr>
                <a:spLocks noChangeShapeType="1"/>
              </p:cNvSpPr>
              <p:nvPr/>
            </p:nvSpPr>
            <p:spPr bwMode="auto">
              <a:xfrm>
                <a:off x="4419347" y="3188856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7" name="Line 53"/>
              <p:cNvSpPr>
                <a:spLocks noChangeShapeType="1"/>
              </p:cNvSpPr>
              <p:nvPr/>
            </p:nvSpPr>
            <p:spPr bwMode="auto">
              <a:xfrm>
                <a:off x="4419347" y="3937464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8" name="Line 54"/>
              <p:cNvSpPr>
                <a:spLocks noChangeShapeType="1"/>
              </p:cNvSpPr>
              <p:nvPr/>
            </p:nvSpPr>
            <p:spPr bwMode="auto">
              <a:xfrm>
                <a:off x="4419347" y="4658347"/>
                <a:ext cx="166357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oval" w="med" len="med"/>
                <a:tailEnd type="none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79" name="Line 55"/>
              <p:cNvSpPr>
                <a:spLocks noChangeShapeType="1"/>
              </p:cNvSpPr>
              <p:nvPr/>
            </p:nvSpPr>
            <p:spPr bwMode="auto">
              <a:xfrm>
                <a:off x="5362039" y="2426385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0" name="Line 56"/>
              <p:cNvSpPr>
                <a:spLocks noChangeShapeType="1"/>
              </p:cNvSpPr>
              <p:nvPr/>
            </p:nvSpPr>
            <p:spPr bwMode="auto">
              <a:xfrm>
                <a:off x="5362039" y="1677776"/>
                <a:ext cx="166357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1" name="Line 57"/>
              <p:cNvSpPr>
                <a:spLocks noChangeShapeType="1"/>
              </p:cNvSpPr>
              <p:nvPr/>
            </p:nvSpPr>
            <p:spPr bwMode="auto">
              <a:xfrm>
                <a:off x="5362039" y="3188856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2" name="Line 58"/>
              <p:cNvSpPr>
                <a:spLocks noChangeShapeType="1"/>
              </p:cNvSpPr>
              <p:nvPr/>
            </p:nvSpPr>
            <p:spPr bwMode="auto">
              <a:xfrm>
                <a:off x="5362039" y="3937464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3" name="Line 59"/>
              <p:cNvSpPr>
                <a:spLocks noChangeShapeType="1"/>
              </p:cNvSpPr>
              <p:nvPr/>
            </p:nvSpPr>
            <p:spPr bwMode="auto">
              <a:xfrm>
                <a:off x="5362039" y="4658347"/>
                <a:ext cx="166357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oval" w="med" len="med"/>
                <a:tailEnd type="none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4" name="Line 60"/>
              <p:cNvSpPr>
                <a:spLocks noChangeShapeType="1"/>
              </p:cNvSpPr>
              <p:nvPr/>
            </p:nvSpPr>
            <p:spPr bwMode="auto">
              <a:xfrm>
                <a:off x="6290868" y="2426385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5" name="Line 61"/>
              <p:cNvSpPr>
                <a:spLocks noChangeShapeType="1"/>
              </p:cNvSpPr>
              <p:nvPr/>
            </p:nvSpPr>
            <p:spPr bwMode="auto">
              <a:xfrm>
                <a:off x="6290868" y="1677776"/>
                <a:ext cx="166357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6" name="Line 62"/>
              <p:cNvSpPr>
                <a:spLocks noChangeShapeType="1"/>
              </p:cNvSpPr>
              <p:nvPr/>
            </p:nvSpPr>
            <p:spPr bwMode="auto">
              <a:xfrm>
                <a:off x="6290868" y="3188856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7" name="Line 63"/>
              <p:cNvSpPr>
                <a:spLocks noChangeShapeType="1"/>
              </p:cNvSpPr>
              <p:nvPr/>
            </p:nvSpPr>
            <p:spPr bwMode="auto">
              <a:xfrm>
                <a:off x="6290868" y="3937464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8" name="Line 64"/>
              <p:cNvSpPr>
                <a:spLocks noChangeShapeType="1"/>
              </p:cNvSpPr>
              <p:nvPr/>
            </p:nvSpPr>
            <p:spPr bwMode="auto">
              <a:xfrm>
                <a:off x="6297218" y="4658347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oval" w="med" len="med"/>
                <a:tailEnd type="none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89" name="Line 65"/>
              <p:cNvSpPr>
                <a:spLocks noChangeShapeType="1"/>
              </p:cNvSpPr>
              <p:nvPr/>
            </p:nvSpPr>
            <p:spPr bwMode="auto">
              <a:xfrm>
                <a:off x="7649454" y="2426385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90" name="Line 66"/>
              <p:cNvSpPr>
                <a:spLocks noChangeShapeType="1"/>
              </p:cNvSpPr>
              <p:nvPr/>
            </p:nvSpPr>
            <p:spPr bwMode="auto">
              <a:xfrm>
                <a:off x="7649454" y="1677776"/>
                <a:ext cx="166357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91" name="Line 67"/>
              <p:cNvSpPr>
                <a:spLocks noChangeShapeType="1"/>
              </p:cNvSpPr>
              <p:nvPr/>
            </p:nvSpPr>
            <p:spPr bwMode="auto">
              <a:xfrm>
                <a:off x="7649454" y="3188856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92" name="Line 68"/>
              <p:cNvSpPr>
                <a:spLocks noChangeShapeType="1"/>
              </p:cNvSpPr>
              <p:nvPr/>
            </p:nvSpPr>
            <p:spPr bwMode="auto">
              <a:xfrm>
                <a:off x="7649454" y="3937464"/>
                <a:ext cx="16635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oval" w="med" len="med"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93" name="Line 69"/>
              <p:cNvSpPr>
                <a:spLocks noChangeShapeType="1"/>
              </p:cNvSpPr>
              <p:nvPr/>
            </p:nvSpPr>
            <p:spPr bwMode="auto">
              <a:xfrm>
                <a:off x="7649454" y="4658347"/>
                <a:ext cx="166357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oval" w="med" len="med"/>
                <a:tailEnd type="none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 sz="1600">
                  <a:latin typeface="+mn-ea"/>
                </a:endParaRPr>
              </a:p>
            </p:txBody>
          </p:sp>
          <p:sp>
            <p:nvSpPr>
              <p:cNvPr id="94" name="Text Box 70"/>
              <p:cNvSpPr txBox="1">
                <a:spLocks noChangeArrowheads="1"/>
              </p:cNvSpPr>
              <p:nvPr/>
            </p:nvSpPr>
            <p:spPr bwMode="auto">
              <a:xfrm>
                <a:off x="4585705" y="3771108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zh-CN" altLang="zh-CN" sz="12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95" name="Text Box 71"/>
              <p:cNvSpPr txBox="1">
                <a:spLocks noChangeArrowheads="1"/>
              </p:cNvSpPr>
              <p:nvPr/>
            </p:nvSpPr>
            <p:spPr bwMode="auto">
              <a:xfrm>
                <a:off x="5528397" y="3771108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zh-CN" altLang="zh-CN" sz="12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96" name="Text Box 72"/>
              <p:cNvSpPr txBox="1">
                <a:spLocks noChangeArrowheads="1"/>
              </p:cNvSpPr>
              <p:nvPr/>
            </p:nvSpPr>
            <p:spPr bwMode="auto">
              <a:xfrm>
                <a:off x="6457226" y="3771108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zh-CN" altLang="zh-CN" sz="12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97" name="Text Box 73"/>
              <p:cNvSpPr txBox="1">
                <a:spLocks noChangeArrowheads="1"/>
              </p:cNvSpPr>
              <p:nvPr/>
            </p:nvSpPr>
            <p:spPr bwMode="auto">
              <a:xfrm>
                <a:off x="7815811" y="3771108"/>
                <a:ext cx="582251" cy="354455"/>
              </a:xfrm>
              <a:prstGeom prst="rect">
                <a:avLst/>
              </a:prstGeom>
              <a:solidFill>
                <a:srgbClr val="99FFCC"/>
              </a:solidFill>
              <a:ln w="19050" algn="ctr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zh-CN" altLang="zh-CN" sz="1200" b="1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98" name="梯形 97"/>
              <p:cNvSpPr/>
              <p:nvPr/>
            </p:nvSpPr>
            <p:spPr>
              <a:xfrm rot="16200000">
                <a:off x="1551921" y="2785244"/>
                <a:ext cx="3975681" cy="474507"/>
              </a:xfrm>
              <a:prstGeom prst="trapezoid">
                <a:avLst>
                  <a:gd name="adj" fmla="val 72568"/>
                </a:avLst>
              </a:prstGeom>
              <a:solidFill>
                <a:srgbClr val="CCFF66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 anchor="ctr" anchorCtr="1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3363700" y="1961538"/>
                <a:ext cx="373639" cy="2260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r>
                  <a:rPr lang="en-US" altLang="zh-CN" sz="1600" b="1" dirty="0">
                    <a:latin typeface="+mn-ea"/>
                  </a:rPr>
                  <a:t>X</a:t>
                </a:r>
              </a:p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r>
                  <a:rPr lang="zh-CN" altLang="en-US" sz="1600" b="1" dirty="0">
                    <a:latin typeface="+mn-ea"/>
                  </a:rPr>
                  <a:t>地</a:t>
                </a:r>
              </a:p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r>
                  <a:rPr lang="zh-CN" altLang="en-US" sz="1600" b="1" dirty="0">
                    <a:latin typeface="+mn-ea"/>
                  </a:rPr>
                  <a:t>址</a:t>
                </a:r>
              </a:p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r>
                  <a:rPr lang="zh-CN" altLang="en-US" sz="1600" b="1" dirty="0">
                    <a:latin typeface="+mn-ea"/>
                  </a:rPr>
                  <a:t>译</a:t>
                </a:r>
              </a:p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r>
                  <a:rPr lang="zh-CN" altLang="en-US" sz="1600" b="1" dirty="0">
                    <a:latin typeface="+mn-ea"/>
                  </a:rPr>
                  <a:t>码</a:t>
                </a:r>
              </a:p>
            </p:txBody>
          </p:sp>
          <p:sp>
            <p:nvSpPr>
              <p:cNvPr id="100" name="梯形 99"/>
              <p:cNvSpPr/>
              <p:nvPr/>
            </p:nvSpPr>
            <p:spPr>
              <a:xfrm rot="10800000">
                <a:off x="4089666" y="5244800"/>
                <a:ext cx="3975681" cy="474507"/>
              </a:xfrm>
              <a:prstGeom prst="trapezoid">
                <a:avLst>
                  <a:gd name="adj" fmla="val 72568"/>
                </a:avLst>
              </a:prstGeom>
              <a:solidFill>
                <a:srgbClr val="CCFF66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12700" tIns="12700" rIns="12700" bIns="12700" anchor="ctr" anchorCtr="1"/>
              <a:lstStyle/>
              <a:p>
                <a:pPr algn="ctr"/>
                <a:endParaRPr lang="zh-CN" altLang="en-US" sz="16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5226357" y="5258315"/>
                <a:ext cx="1768582" cy="496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r>
                  <a:rPr lang="en-US" altLang="zh-CN" sz="1600" b="1" dirty="0">
                    <a:latin typeface="+mn-ea"/>
                  </a:rPr>
                  <a:t>Y </a:t>
                </a:r>
                <a:r>
                  <a:rPr lang="zh-CN" altLang="en-US" sz="1600" b="1" dirty="0">
                    <a:latin typeface="+mn-ea"/>
                  </a:rPr>
                  <a:t>地 址 译 码</a:t>
                </a:r>
              </a:p>
            </p:txBody>
          </p:sp>
          <p:cxnSp>
            <p:nvCxnSpPr>
              <p:cNvPr id="102" name="直接连接符 101"/>
              <p:cNvCxnSpPr>
                <a:endCxn id="69" idx="0"/>
              </p:cNvCxnSpPr>
              <p:nvPr/>
            </p:nvCxnSpPr>
            <p:spPr>
              <a:xfrm>
                <a:off x="3777015" y="3604750"/>
                <a:ext cx="43264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3810356" y="4325632"/>
                <a:ext cx="42883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4419347" y="1677776"/>
                <a:ext cx="0" cy="35670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/>
              </a:ln>
              <a:effectLst/>
            </p:spPr>
          </p:cxnSp>
          <p:cxnSp>
            <p:nvCxnSpPr>
              <p:cNvPr id="105" name="直接连接符 104"/>
              <p:cNvCxnSpPr/>
              <p:nvPr/>
            </p:nvCxnSpPr>
            <p:spPr>
              <a:xfrm>
                <a:off x="5362039" y="1677776"/>
                <a:ext cx="0" cy="358053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6292031" y="1677776"/>
                <a:ext cx="0" cy="356702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/>
                <a:tailEnd/>
              </a:ln>
            </p:spPr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7649454" y="1698570"/>
                <a:ext cx="0" cy="354623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none"/>
                <a:tailEnd/>
              </a:ln>
            </p:spPr>
          </p:cxnSp>
          <p:sp>
            <p:nvSpPr>
              <p:cNvPr id="108" name="文本框 107"/>
              <p:cNvSpPr txBox="1"/>
              <p:nvPr/>
            </p:nvSpPr>
            <p:spPr>
              <a:xfrm>
                <a:off x="7165310" y="1429951"/>
                <a:ext cx="449632" cy="433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7165310" y="2171436"/>
                <a:ext cx="449632" cy="433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  <p:sp>
            <p:nvSpPr>
              <p:cNvPr id="110" name="文本框 109"/>
              <p:cNvSpPr txBox="1"/>
              <p:nvPr/>
            </p:nvSpPr>
            <p:spPr>
              <a:xfrm>
                <a:off x="7165310" y="2945595"/>
                <a:ext cx="449632" cy="433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7165310" y="3694558"/>
                <a:ext cx="449632" cy="433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>
                <a:off x="7165310" y="4402710"/>
                <a:ext cx="449632" cy="433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  <p:sp>
            <p:nvSpPr>
              <p:cNvPr id="113" name="文本框 112"/>
              <p:cNvSpPr txBox="1"/>
              <p:nvPr/>
            </p:nvSpPr>
            <p:spPr>
              <a:xfrm>
                <a:off x="4682792" y="3680097"/>
                <a:ext cx="449632" cy="433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>
                <a:off x="5642430" y="3681827"/>
                <a:ext cx="449632" cy="433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6569151" y="3672908"/>
                <a:ext cx="449632" cy="433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/>
                  <a:t>…</a:t>
                </a:r>
                <a:endParaRPr lang="zh-CN" altLang="en-US" sz="1600" dirty="0"/>
              </a:p>
            </p:txBody>
          </p:sp>
        </p:grpSp>
      </p:grpSp>
      <p:sp>
        <p:nvSpPr>
          <p:cNvPr id="118" name="Text Box 35"/>
          <p:cNvSpPr txBox="1">
            <a:spLocks noChangeArrowheads="1"/>
          </p:cNvSpPr>
          <p:nvPr/>
        </p:nvSpPr>
        <p:spPr bwMode="auto">
          <a:xfrm>
            <a:off x="5877624" y="6226860"/>
            <a:ext cx="6277052" cy="40011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n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位地址，寻址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2</a:t>
            </a:r>
            <a:r>
              <a:rPr lang="en-US" altLang="zh-CN" sz="2000" b="1" baseline="50000" dirty="0">
                <a:solidFill>
                  <a:srgbClr val="C00000"/>
                </a:solidFill>
                <a:latin typeface="+mn-ea"/>
              </a:rPr>
              <a:t>n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个存储单元，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2*2</a:t>
            </a:r>
            <a:r>
              <a:rPr lang="en-US" altLang="zh-CN" sz="2000" b="1" baseline="50000" dirty="0">
                <a:solidFill>
                  <a:srgbClr val="C00000"/>
                </a:solidFill>
                <a:latin typeface="+mn-ea"/>
              </a:rPr>
              <a:t>n/2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根</a:t>
            </a:r>
            <a:r>
              <a:rPr lang="zh-CN" altLang="en-US" sz="2000" b="1" u="sng" dirty="0">
                <a:solidFill>
                  <a:srgbClr val="C00000"/>
                </a:solidFill>
                <a:latin typeface="+mn-ea"/>
              </a:rPr>
              <a:t>译码线</a:t>
            </a:r>
          </a:p>
        </p:txBody>
      </p:sp>
      <p:sp>
        <p:nvSpPr>
          <p:cNvPr id="131" name="文本框 31">
            <a:extLst>
              <a:ext uri="{FF2B5EF4-FFF2-40B4-BE49-F238E27FC236}">
                <a16:creationId xmlns:a16="http://schemas.microsoft.com/office/drawing/2014/main" id="{B9590D61-616F-4208-8433-F9BA40D40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132" name="组合 4179">
            <a:extLst>
              <a:ext uri="{FF2B5EF4-FFF2-40B4-BE49-F238E27FC236}">
                <a16:creationId xmlns:a16="http://schemas.microsoft.com/office/drawing/2014/main" id="{5630C9F2-129A-4752-8A25-9C0AE2080F69}"/>
              </a:ext>
            </a:extLst>
          </p:cNvPr>
          <p:cNvGrpSpPr/>
          <p:nvPr/>
        </p:nvGrpSpPr>
        <p:grpSpPr bwMode="auto">
          <a:xfrm>
            <a:off x="776142" y="793751"/>
            <a:ext cx="6940992" cy="443134"/>
            <a:chOff x="-96346" y="0"/>
            <a:chExt cx="5282511" cy="505407"/>
          </a:xfrm>
        </p:grpSpPr>
        <p:sp>
          <p:nvSpPr>
            <p:cNvPr id="133" name="椭圆 4181">
              <a:extLst>
                <a:ext uri="{FF2B5EF4-FFF2-40B4-BE49-F238E27FC236}">
                  <a16:creationId xmlns:a16="http://schemas.microsoft.com/office/drawing/2014/main" id="{0EADF117-255C-48F1-8EB4-8688544EB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五边形 4182">
              <a:extLst>
                <a:ext uri="{FF2B5EF4-FFF2-40B4-BE49-F238E27FC236}">
                  <a16:creationId xmlns:a16="http://schemas.microsoft.com/office/drawing/2014/main" id="{7BFD4A69-3786-44D0-8BB6-6BFEE831B2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5" name="文本框 4183">
            <a:extLst>
              <a:ext uri="{FF2B5EF4-FFF2-40B4-BE49-F238E27FC236}">
                <a16:creationId xmlns:a16="http://schemas.microsoft.com/office/drawing/2014/main" id="{597F2400-9BBE-4BF8-83E3-CF286F3A7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463" y="801780"/>
            <a:ext cx="5989477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 Light" panose="020B0502040204020203" pitchFamily="34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静态存储器的结构</a:t>
            </a:r>
            <a:r>
              <a:rPr lang="en-US" altLang="zh-CN" sz="22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2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译码方式</a:t>
            </a:r>
          </a:p>
        </p:txBody>
      </p:sp>
      <p:sp>
        <p:nvSpPr>
          <p:cNvPr id="136" name="标题 1">
            <a:extLst>
              <a:ext uri="{FF2B5EF4-FFF2-40B4-BE49-F238E27FC236}">
                <a16:creationId xmlns:a16="http://schemas.microsoft.com/office/drawing/2014/main" id="{FA598AFC-EC9F-49F1-BD8D-1E38CA41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4.2.1 </a:t>
            </a:r>
            <a:r>
              <a:rPr lang="zh-CN" altLang="en-US" dirty="0"/>
              <a:t>静态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80185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9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891" grpId="0"/>
      <p:bldP spid="1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159" name="组合 4179"/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160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静态存储器的结构</a:t>
              </a:r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960835" y="1712410"/>
            <a:ext cx="8690347" cy="4299521"/>
            <a:chOff x="1083719" y="2016874"/>
            <a:chExt cx="7975054" cy="4165600"/>
          </a:xfrm>
        </p:grpSpPr>
        <p:grpSp>
          <p:nvGrpSpPr>
            <p:cNvPr id="165" name="Group 2"/>
            <p:cNvGrpSpPr>
              <a:grpSpLocks/>
            </p:cNvGrpSpPr>
            <p:nvPr/>
          </p:nvGrpSpPr>
          <p:grpSpPr bwMode="auto">
            <a:xfrm>
              <a:off x="4230144" y="2016874"/>
              <a:ext cx="346075" cy="1404937"/>
              <a:chOff x="2076" y="768"/>
              <a:chExt cx="218" cy="885"/>
            </a:xfrm>
          </p:grpSpPr>
          <p:sp>
            <p:nvSpPr>
              <p:cNvPr id="166" name="Text Box 3"/>
              <p:cNvSpPr txBox="1">
                <a:spLocks noChangeArrowheads="1"/>
              </p:cNvSpPr>
              <p:nvPr/>
            </p:nvSpPr>
            <p:spPr bwMode="auto">
              <a:xfrm>
                <a:off x="2110" y="1443"/>
                <a:ext cx="162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solidFill>
                      <a:schemeClr val="folHlink"/>
                    </a:solidFill>
                    <a:latin typeface="Times New Roman" pitchFamily="18" charset="0"/>
                    <a:ea typeface="宋体" pitchFamily="2" charset="-122"/>
                  </a:rPr>
                  <a:t>…</a:t>
                </a:r>
                <a:endParaRPr lang="en-US" altLang="zh-CN" sz="1707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67" name="Text Box 4"/>
              <p:cNvSpPr txBox="1">
                <a:spLocks noChangeArrowheads="1"/>
              </p:cNvSpPr>
              <p:nvPr/>
            </p:nvSpPr>
            <p:spPr bwMode="auto">
              <a:xfrm>
                <a:off x="2076" y="768"/>
                <a:ext cx="218" cy="20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 dirty="0">
                    <a:latin typeface="Times New Roman" pitchFamily="18" charset="0"/>
                    <a:ea typeface="华康简宋" charset="-122"/>
                  </a:rPr>
                  <a:t>X</a:t>
                </a:r>
                <a:r>
                  <a:rPr lang="en-US" altLang="zh-CN" sz="1707" baseline="-25000" dirty="0">
                    <a:latin typeface="Times New Roman" pitchFamily="18" charset="0"/>
                    <a:ea typeface="华康简宋" charset="-122"/>
                  </a:rPr>
                  <a:t>0</a:t>
                </a:r>
                <a:endParaRPr lang="en-US" altLang="zh-CN" sz="1707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68" name="Text Box 5"/>
              <p:cNvSpPr txBox="1">
                <a:spLocks noChangeArrowheads="1"/>
              </p:cNvSpPr>
              <p:nvPr/>
            </p:nvSpPr>
            <p:spPr bwMode="auto">
              <a:xfrm>
                <a:off x="2076" y="1210"/>
                <a:ext cx="218" cy="19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 dirty="0">
                    <a:latin typeface="Times New Roman" pitchFamily="18" charset="0"/>
                    <a:ea typeface="华康简宋" charset="-122"/>
                  </a:rPr>
                  <a:t>X</a:t>
                </a:r>
                <a:r>
                  <a:rPr lang="en-US" altLang="zh-CN" sz="1707" baseline="-25000" dirty="0">
                    <a:latin typeface="Times New Roman" pitchFamily="18" charset="0"/>
                    <a:ea typeface="华康简宋" charset="-122"/>
                  </a:rPr>
                  <a:t>1</a:t>
                </a:r>
                <a:endParaRPr lang="en-US" altLang="zh-CN" sz="1707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69" name="AutoShape 6"/>
            <p:cNvSpPr>
              <a:spLocks noChangeArrowheads="1"/>
            </p:cNvSpPr>
            <p:nvPr/>
          </p:nvSpPr>
          <p:spPr bwMode="auto">
            <a:xfrm>
              <a:off x="2001294" y="2867774"/>
              <a:ext cx="685800" cy="304800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FFCC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r">
                <a:defRPr/>
              </a:pPr>
              <a:endParaRPr lang="zh-CN" altLang="en-US" sz="1707">
                <a:latin typeface="Arial" pitchFamily="34" charset="0"/>
              </a:endParaRPr>
            </a:p>
          </p:txBody>
        </p:sp>
        <p:grpSp>
          <p:nvGrpSpPr>
            <p:cNvPr id="170" name="Group 7"/>
            <p:cNvGrpSpPr>
              <a:grpSpLocks/>
            </p:cNvGrpSpPr>
            <p:nvPr/>
          </p:nvGrpSpPr>
          <p:grpSpPr bwMode="auto">
            <a:xfrm>
              <a:off x="4668294" y="2099424"/>
              <a:ext cx="1914525" cy="1987550"/>
              <a:chOff x="2352" y="748"/>
              <a:chExt cx="1414" cy="1460"/>
            </a:xfrm>
          </p:grpSpPr>
          <p:sp>
            <p:nvSpPr>
              <p:cNvPr id="171" name="Rectangle 8"/>
              <p:cNvSpPr>
                <a:spLocks noChangeAspect="1" noChangeArrowheads="1"/>
              </p:cNvSpPr>
              <p:nvPr/>
            </p:nvSpPr>
            <p:spPr bwMode="auto">
              <a:xfrm>
                <a:off x="2502" y="748"/>
                <a:ext cx="1264" cy="1304"/>
              </a:xfrm>
              <a:prstGeom prst="rect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just"/>
                <a:endParaRPr lang="en-US" altLang="zh-CN" sz="1707">
                  <a:latin typeface="Times New Roman" pitchFamily="18" charset="0"/>
                  <a:ea typeface="楷体_GB2312" pitchFamily="49" charset="-122"/>
                </a:endParaRPr>
              </a:p>
              <a:p>
                <a:pPr algn="just"/>
                <a:endParaRPr lang="en-US" altLang="zh-CN" sz="1707">
                  <a:latin typeface="Times New Roman" pitchFamily="18" charset="0"/>
                  <a:ea typeface="楷体_GB2312" pitchFamily="49" charset="-122"/>
                </a:endParaRPr>
              </a:p>
              <a:p>
                <a:pPr algn="r"/>
                <a:r>
                  <a:rPr lang="zh-CN" altLang="en-US" sz="1707">
                    <a:latin typeface="Times New Roman" pitchFamily="18" charset="0"/>
                    <a:ea typeface="楷体_GB2312" pitchFamily="49" charset="-122"/>
                  </a:rPr>
                  <a:t>存储单元阵列</a:t>
                </a:r>
                <a:endParaRPr lang="zh-CN" altLang="en-US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72" name="Rectangle 9"/>
              <p:cNvSpPr>
                <a:spLocks noChangeAspect="1" noChangeArrowheads="1"/>
              </p:cNvSpPr>
              <p:nvPr/>
            </p:nvSpPr>
            <p:spPr bwMode="auto">
              <a:xfrm>
                <a:off x="2428" y="824"/>
                <a:ext cx="1263" cy="1303"/>
              </a:xfrm>
              <a:prstGeom prst="rect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just"/>
                <a:endParaRPr lang="en-US" altLang="zh-CN" sz="1707">
                  <a:latin typeface="Times New Roman" pitchFamily="18" charset="0"/>
                  <a:ea typeface="楷体_GB2312" pitchFamily="49" charset="-122"/>
                </a:endParaRPr>
              </a:p>
              <a:p>
                <a:pPr algn="just"/>
                <a:endParaRPr lang="en-US" altLang="zh-CN" sz="1707">
                  <a:latin typeface="Times New Roman" pitchFamily="18" charset="0"/>
                  <a:ea typeface="楷体_GB2312" pitchFamily="49" charset="-122"/>
                </a:endParaRPr>
              </a:p>
              <a:p>
                <a:pPr algn="r"/>
                <a:r>
                  <a:rPr lang="zh-CN" altLang="en-US" sz="1707">
                    <a:latin typeface="Times New Roman" pitchFamily="18" charset="0"/>
                    <a:ea typeface="楷体_GB2312" pitchFamily="49" charset="-122"/>
                  </a:rPr>
                  <a:t>存储单元阵列</a:t>
                </a:r>
                <a:endParaRPr lang="zh-CN" altLang="en-US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73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2352" y="905"/>
                <a:ext cx="1265" cy="1303"/>
              </a:xfrm>
              <a:prstGeom prst="rect">
                <a:avLst/>
              </a:prstGeom>
              <a:solidFill>
                <a:srgbClr val="FF66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just"/>
                <a:endParaRPr lang="en-US" altLang="zh-CN" sz="1707" dirty="0">
                  <a:solidFill>
                    <a:srgbClr val="CCFF66"/>
                  </a:solidFill>
                  <a:latin typeface="Times New Roman" pitchFamily="18" charset="0"/>
                </a:endParaRPr>
              </a:p>
              <a:p>
                <a:pPr algn="just"/>
                <a:endParaRPr lang="en-US" altLang="zh-CN" sz="1707" dirty="0">
                  <a:solidFill>
                    <a:srgbClr val="CCFF66"/>
                  </a:solidFill>
                  <a:latin typeface="Times New Roman" pitchFamily="18" charset="0"/>
                </a:endParaRPr>
              </a:p>
              <a:p>
                <a:pPr algn="ctr"/>
                <a:r>
                  <a:rPr lang="zh-CN" altLang="en-US" sz="1707" dirty="0">
                    <a:solidFill>
                      <a:schemeClr val="bg1"/>
                    </a:solidFill>
                    <a:latin typeface="Times New Roman" pitchFamily="18" charset="0"/>
                  </a:rPr>
                  <a:t>存储单元阵列</a:t>
                </a:r>
              </a:p>
            </p:txBody>
          </p:sp>
        </p:grpSp>
        <p:sp>
          <p:nvSpPr>
            <p:cNvPr id="174" name="Text Box 12"/>
            <p:cNvSpPr txBox="1">
              <a:spLocks noChangeArrowheads="1"/>
            </p:cNvSpPr>
            <p:nvPr/>
          </p:nvSpPr>
          <p:spPr bwMode="auto">
            <a:xfrm>
              <a:off x="3677694" y="2277224"/>
              <a:ext cx="457200" cy="1809750"/>
            </a:xfrm>
            <a:prstGeom prst="rect">
              <a:avLst/>
            </a:prstGeom>
            <a:solidFill>
              <a:srgbClr val="00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lIns="0" tIns="0" rIns="68267" bIns="0"/>
            <a:lstStyle/>
            <a:p>
              <a:pPr algn="ctr">
                <a:spcBef>
                  <a:spcPts val="190"/>
                </a:spcBef>
                <a:defRPr/>
              </a:pPr>
              <a:r>
                <a:rPr lang="en-US" altLang="zh-CN" sz="1707">
                  <a:latin typeface="Arial" pitchFamily="34" charset="0"/>
                </a:rPr>
                <a:t>X</a:t>
              </a:r>
              <a:r>
                <a:rPr lang="zh-CN" altLang="en-US" sz="1707">
                  <a:latin typeface="Arial" pitchFamily="34" charset="0"/>
                </a:rPr>
                <a:t>向驱动器</a:t>
              </a:r>
              <a:endParaRPr lang="zh-CN" altLang="en-US" sz="1707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75" name="Text Box 13"/>
            <p:cNvSpPr txBox="1">
              <a:spLocks noChangeArrowheads="1"/>
            </p:cNvSpPr>
            <p:nvPr/>
          </p:nvSpPr>
          <p:spPr bwMode="auto">
            <a:xfrm>
              <a:off x="7441657" y="2181974"/>
              <a:ext cx="473075" cy="182086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 algn="ctr">
                <a:spcBef>
                  <a:spcPts val="190"/>
                </a:spcBef>
                <a:defRPr/>
              </a:pPr>
              <a:endParaRPr lang="en-US" altLang="zh-CN" sz="1707" dirty="0">
                <a:solidFill>
                  <a:srgbClr val="003300"/>
                </a:solidFill>
                <a:latin typeface="Arial" pitchFamily="34" charset="0"/>
              </a:endParaRPr>
            </a:p>
            <a:p>
              <a:pPr algn="ctr">
                <a:spcBef>
                  <a:spcPts val="190"/>
                </a:spcBef>
                <a:defRPr/>
              </a:pPr>
              <a:r>
                <a:rPr lang="en-US" altLang="zh-CN" sz="1707" dirty="0">
                  <a:solidFill>
                    <a:srgbClr val="003300"/>
                  </a:solidFill>
                  <a:latin typeface="Arial" pitchFamily="34" charset="0"/>
                </a:rPr>
                <a:t>I/O</a:t>
              </a:r>
            </a:p>
            <a:p>
              <a:pPr algn="ctr">
                <a:defRPr/>
              </a:pPr>
              <a:r>
                <a:rPr lang="zh-CN" altLang="en-US" sz="1707" dirty="0">
                  <a:solidFill>
                    <a:srgbClr val="003300"/>
                  </a:solidFill>
                  <a:latin typeface="Arial" pitchFamily="34" charset="0"/>
                </a:rPr>
                <a:t>电</a:t>
              </a:r>
            </a:p>
            <a:p>
              <a:pPr algn="ctr">
                <a:defRPr/>
              </a:pPr>
              <a:r>
                <a:rPr lang="zh-CN" altLang="en-US" sz="1707" dirty="0">
                  <a:solidFill>
                    <a:srgbClr val="003300"/>
                  </a:solidFill>
                  <a:latin typeface="Arial" pitchFamily="34" charset="0"/>
                </a:rPr>
                <a:t>路</a:t>
              </a:r>
              <a:endParaRPr lang="zh-CN" altLang="en-US" sz="1707" dirty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76" name="Text Box 14"/>
            <p:cNvSpPr txBox="1">
              <a:spLocks noChangeArrowheads="1"/>
            </p:cNvSpPr>
            <p:nvPr/>
          </p:nvSpPr>
          <p:spPr bwMode="auto">
            <a:xfrm>
              <a:off x="1083719" y="3172574"/>
              <a:ext cx="1755775" cy="4810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1707" dirty="0"/>
                <a:t>n</a:t>
              </a:r>
              <a:r>
                <a:rPr lang="zh-CN" altLang="en-US" sz="1707" dirty="0"/>
                <a:t>位</a:t>
              </a:r>
              <a:r>
                <a:rPr lang="en-US" altLang="zh-CN" sz="1707" dirty="0"/>
                <a:t>X</a:t>
              </a:r>
              <a:r>
                <a:rPr lang="zh-CN" altLang="en-US" sz="1707" dirty="0"/>
                <a:t>向地址</a:t>
              </a:r>
            </a:p>
          </p:txBody>
        </p:sp>
        <p:sp>
          <p:nvSpPr>
            <p:cNvPr id="177" name="Text Box 15"/>
            <p:cNvSpPr txBox="1">
              <a:spLocks noChangeArrowheads="1"/>
            </p:cNvSpPr>
            <p:nvPr/>
          </p:nvSpPr>
          <p:spPr bwMode="auto">
            <a:xfrm>
              <a:off x="8242798" y="2521401"/>
              <a:ext cx="815975" cy="4000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 dirty="0">
                  <a:latin typeface="Times New Roman" pitchFamily="18" charset="0"/>
                  <a:ea typeface="华康简宋" charset="-122"/>
                </a:rPr>
                <a:t>DBUS</a:t>
              </a:r>
              <a:endParaRPr lang="en-US" altLang="zh-CN" sz="1707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78" name="AutoShape 16"/>
            <p:cNvSpPr>
              <a:spLocks noChangeArrowheads="1"/>
            </p:cNvSpPr>
            <p:nvPr/>
          </p:nvSpPr>
          <p:spPr bwMode="auto">
            <a:xfrm>
              <a:off x="6624094" y="2836024"/>
              <a:ext cx="800100" cy="204787"/>
            </a:xfrm>
            <a:prstGeom prst="leftRightArrow">
              <a:avLst>
                <a:gd name="adj1" fmla="val 50000"/>
                <a:gd name="adj2" fmla="val 78140"/>
              </a:avLst>
            </a:prstGeom>
            <a:solidFill>
              <a:srgbClr val="515DFD"/>
            </a:solidFill>
            <a:ln w="12700">
              <a:solidFill>
                <a:srgbClr val="008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1707">
                <a:latin typeface="Arial" pitchFamily="34" charset="0"/>
              </a:endParaRPr>
            </a:p>
          </p:txBody>
        </p:sp>
        <p:grpSp>
          <p:nvGrpSpPr>
            <p:cNvPr id="179" name="Group 17"/>
            <p:cNvGrpSpPr>
              <a:grpSpLocks/>
            </p:cNvGrpSpPr>
            <p:nvPr/>
          </p:nvGrpSpPr>
          <p:grpSpPr bwMode="auto">
            <a:xfrm>
              <a:off x="3144294" y="2461374"/>
              <a:ext cx="533400" cy="1498600"/>
              <a:chOff x="1392" y="1425"/>
              <a:chExt cx="336" cy="1056"/>
            </a:xfrm>
          </p:grpSpPr>
          <p:sp>
            <p:nvSpPr>
              <p:cNvPr id="180" name="Text Box 18"/>
              <p:cNvSpPr txBox="1">
                <a:spLocks noChangeArrowheads="1"/>
              </p:cNvSpPr>
              <p:nvPr/>
            </p:nvSpPr>
            <p:spPr bwMode="auto">
              <a:xfrm>
                <a:off x="1488" y="1872"/>
                <a:ext cx="161" cy="20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solidFill>
                      <a:schemeClr val="folHlink"/>
                    </a:solidFill>
                    <a:latin typeface="Times New Roman" pitchFamily="18" charset="0"/>
                    <a:ea typeface="宋体" pitchFamily="2" charset="-122"/>
                  </a:rPr>
                  <a:t>…</a:t>
                </a:r>
                <a:endParaRPr lang="en-US" altLang="zh-CN" sz="1707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grpSp>
            <p:nvGrpSpPr>
              <p:cNvPr id="181" name="Group 19"/>
              <p:cNvGrpSpPr>
                <a:grpSpLocks/>
              </p:cNvGrpSpPr>
              <p:nvPr/>
            </p:nvGrpSpPr>
            <p:grpSpPr bwMode="auto">
              <a:xfrm>
                <a:off x="1392" y="1425"/>
                <a:ext cx="336" cy="1056"/>
                <a:chOff x="2016" y="1008"/>
                <a:chExt cx="336" cy="1056"/>
              </a:xfrm>
            </p:grpSpPr>
            <p:sp>
              <p:nvSpPr>
                <p:cNvPr id="182" name="Line 20"/>
                <p:cNvSpPr>
                  <a:spLocks noChangeShapeType="1"/>
                </p:cNvSpPr>
                <p:nvPr/>
              </p:nvSpPr>
              <p:spPr bwMode="auto">
                <a:xfrm>
                  <a:off x="2016" y="1008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83" name="Line 21"/>
                <p:cNvSpPr>
                  <a:spLocks noChangeShapeType="1"/>
                </p:cNvSpPr>
                <p:nvPr/>
              </p:nvSpPr>
              <p:spPr bwMode="auto">
                <a:xfrm>
                  <a:off x="2016" y="1104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84" name="Line 22"/>
                <p:cNvSpPr>
                  <a:spLocks noChangeShapeType="1"/>
                </p:cNvSpPr>
                <p:nvPr/>
              </p:nvSpPr>
              <p:spPr bwMode="auto">
                <a:xfrm>
                  <a:off x="2016" y="1680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85" name="Line 23"/>
                <p:cNvSpPr>
                  <a:spLocks noChangeShapeType="1"/>
                </p:cNvSpPr>
                <p:nvPr/>
              </p:nvSpPr>
              <p:spPr bwMode="auto">
                <a:xfrm>
                  <a:off x="2016" y="1776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86" name="Line 24"/>
                <p:cNvSpPr>
                  <a:spLocks noChangeShapeType="1"/>
                </p:cNvSpPr>
                <p:nvPr/>
              </p:nvSpPr>
              <p:spPr bwMode="auto">
                <a:xfrm>
                  <a:off x="2016" y="1872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87" name="Line 25"/>
                <p:cNvSpPr>
                  <a:spLocks noChangeShapeType="1"/>
                </p:cNvSpPr>
                <p:nvPr/>
              </p:nvSpPr>
              <p:spPr bwMode="auto">
                <a:xfrm>
                  <a:off x="2016" y="1968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88" name="Line 26"/>
                <p:cNvSpPr>
                  <a:spLocks noChangeShapeType="1"/>
                </p:cNvSpPr>
                <p:nvPr/>
              </p:nvSpPr>
              <p:spPr bwMode="auto">
                <a:xfrm>
                  <a:off x="2016" y="2064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</p:grpSp>
        <p:sp>
          <p:nvSpPr>
            <p:cNvPr id="189" name="Line 53"/>
            <p:cNvSpPr>
              <a:spLocks noChangeShapeType="1"/>
            </p:cNvSpPr>
            <p:nvPr/>
          </p:nvSpPr>
          <p:spPr bwMode="auto">
            <a:xfrm flipV="1">
              <a:off x="7665494" y="4010774"/>
              <a:ext cx="0" cy="99060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707"/>
            </a:p>
          </p:txBody>
        </p:sp>
        <p:grpSp>
          <p:nvGrpSpPr>
            <p:cNvPr id="190" name="Group 54"/>
            <p:cNvGrpSpPr>
              <a:grpSpLocks/>
            </p:cNvGrpSpPr>
            <p:nvPr/>
          </p:nvGrpSpPr>
          <p:grpSpPr bwMode="auto">
            <a:xfrm>
              <a:off x="6497094" y="4633074"/>
              <a:ext cx="609600" cy="914400"/>
              <a:chOff x="3600" y="3057"/>
              <a:chExt cx="384" cy="576"/>
            </a:xfrm>
          </p:grpSpPr>
          <p:sp>
            <p:nvSpPr>
              <p:cNvPr id="191" name="Line 55"/>
              <p:cNvSpPr>
                <a:spLocks noChangeShapeType="1"/>
              </p:cNvSpPr>
              <p:nvPr/>
            </p:nvSpPr>
            <p:spPr bwMode="auto">
              <a:xfrm flipH="1">
                <a:off x="3600" y="3057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92" name="Line 56"/>
              <p:cNvSpPr>
                <a:spLocks noChangeShapeType="1"/>
              </p:cNvSpPr>
              <p:nvPr/>
            </p:nvSpPr>
            <p:spPr bwMode="auto">
              <a:xfrm flipH="1">
                <a:off x="3600" y="3633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93" name="Line 57"/>
              <p:cNvSpPr>
                <a:spLocks noChangeShapeType="1"/>
              </p:cNvSpPr>
              <p:nvPr/>
            </p:nvSpPr>
            <p:spPr bwMode="auto">
              <a:xfrm flipH="1">
                <a:off x="3792" y="3357"/>
                <a:ext cx="192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94" name="Line 58"/>
              <p:cNvSpPr>
                <a:spLocks noChangeShapeType="1"/>
              </p:cNvSpPr>
              <p:nvPr/>
            </p:nvSpPr>
            <p:spPr bwMode="auto">
              <a:xfrm>
                <a:off x="3792" y="3057"/>
                <a:ext cx="0" cy="57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sp>
          <p:nvSpPr>
            <p:cNvPr id="195" name="Text Box 59"/>
            <p:cNvSpPr txBox="1">
              <a:spLocks noChangeArrowheads="1"/>
            </p:cNvSpPr>
            <p:nvPr/>
          </p:nvSpPr>
          <p:spPr bwMode="auto">
            <a:xfrm>
              <a:off x="7106694" y="4821986"/>
              <a:ext cx="1268413" cy="614363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lIns="0" tIns="34133" rIns="0" bIns="0" anchor="ctr" anchorCtr="1"/>
            <a:lstStyle/>
            <a:p>
              <a:pPr algn="r">
                <a:spcBef>
                  <a:spcPts val="569"/>
                </a:spcBef>
                <a:defRPr/>
              </a:pPr>
              <a:r>
                <a:rPr lang="zh-CN" altLang="en-US" sz="1707">
                  <a:latin typeface="Arial" pitchFamily="34" charset="0"/>
                </a:rPr>
                <a:t>控制电路</a:t>
              </a:r>
              <a:endParaRPr lang="zh-CN" altLang="en-US" sz="1707"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34" charset="0"/>
              </a:endParaRPr>
            </a:p>
          </p:txBody>
        </p:sp>
        <p:grpSp>
          <p:nvGrpSpPr>
            <p:cNvPr id="196" name="Group 60"/>
            <p:cNvGrpSpPr>
              <a:grpSpLocks/>
            </p:cNvGrpSpPr>
            <p:nvPr/>
          </p:nvGrpSpPr>
          <p:grpSpPr bwMode="auto">
            <a:xfrm>
              <a:off x="7030494" y="5431586"/>
              <a:ext cx="1524000" cy="738188"/>
              <a:chOff x="3936" y="3552"/>
              <a:chExt cx="960" cy="465"/>
            </a:xfrm>
          </p:grpSpPr>
          <p:sp>
            <p:nvSpPr>
              <p:cNvPr id="197" name="Text Box 61"/>
              <p:cNvSpPr txBox="1">
                <a:spLocks noChangeArrowheads="1"/>
              </p:cNvSpPr>
              <p:nvPr/>
            </p:nvSpPr>
            <p:spPr bwMode="auto">
              <a:xfrm>
                <a:off x="3936" y="3810"/>
                <a:ext cx="240" cy="20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 dirty="0">
                    <a:latin typeface="Times New Roman" pitchFamily="18" charset="0"/>
                    <a:ea typeface="华康简宋" charset="-122"/>
                  </a:rPr>
                  <a:t>RD</a:t>
                </a:r>
                <a:endParaRPr lang="en-US" altLang="zh-CN" sz="1707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98" name="Text Box 62"/>
              <p:cNvSpPr txBox="1">
                <a:spLocks noChangeArrowheads="1"/>
              </p:cNvSpPr>
              <p:nvPr/>
            </p:nvSpPr>
            <p:spPr bwMode="auto">
              <a:xfrm>
                <a:off x="4272" y="3810"/>
                <a:ext cx="304" cy="20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 dirty="0">
                    <a:latin typeface="Times New Roman" pitchFamily="18" charset="0"/>
                    <a:ea typeface="华康简宋" charset="-122"/>
                  </a:rPr>
                  <a:t>WR</a:t>
                </a:r>
                <a:endParaRPr lang="en-US" altLang="zh-CN" sz="1707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99" name="Text Box 63"/>
              <p:cNvSpPr txBox="1">
                <a:spLocks noChangeArrowheads="1"/>
              </p:cNvSpPr>
              <p:nvPr/>
            </p:nvSpPr>
            <p:spPr bwMode="auto">
              <a:xfrm>
                <a:off x="4656" y="3810"/>
                <a:ext cx="240" cy="20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 dirty="0">
                    <a:latin typeface="Times New Roman" pitchFamily="18" charset="0"/>
                    <a:ea typeface="华康简宋" charset="-122"/>
                  </a:rPr>
                  <a:t>CS</a:t>
                </a:r>
                <a:endParaRPr lang="en-US" altLang="zh-CN" sz="1707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grpSp>
            <p:nvGrpSpPr>
              <p:cNvPr id="200" name="Group 64"/>
              <p:cNvGrpSpPr>
                <a:grpSpLocks/>
              </p:cNvGrpSpPr>
              <p:nvPr/>
            </p:nvGrpSpPr>
            <p:grpSpPr bwMode="auto">
              <a:xfrm>
                <a:off x="4080" y="3552"/>
                <a:ext cx="624" cy="240"/>
                <a:chOff x="4080" y="3456"/>
                <a:chExt cx="624" cy="384"/>
              </a:xfrm>
            </p:grpSpPr>
            <p:sp>
              <p:nvSpPr>
                <p:cNvPr id="201" name="Line 65"/>
                <p:cNvSpPr>
                  <a:spLocks noChangeShapeType="1"/>
                </p:cNvSpPr>
                <p:nvPr/>
              </p:nvSpPr>
              <p:spPr bwMode="auto">
                <a:xfrm flipV="1">
                  <a:off x="4080" y="3456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02" name="Line 66"/>
                <p:cNvSpPr>
                  <a:spLocks noChangeShapeType="1"/>
                </p:cNvSpPr>
                <p:nvPr/>
              </p:nvSpPr>
              <p:spPr bwMode="auto">
                <a:xfrm flipV="1">
                  <a:off x="4416" y="3456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03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4704" y="3456"/>
                  <a:ext cx="0" cy="384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</p:grpSp>
        <p:grpSp>
          <p:nvGrpSpPr>
            <p:cNvPr id="204" name="Group 68"/>
            <p:cNvGrpSpPr>
              <a:grpSpLocks/>
            </p:cNvGrpSpPr>
            <p:nvPr/>
          </p:nvGrpSpPr>
          <p:grpSpPr bwMode="auto">
            <a:xfrm>
              <a:off x="4147594" y="2459786"/>
              <a:ext cx="533400" cy="1524000"/>
              <a:chOff x="1392" y="1425"/>
              <a:chExt cx="336" cy="1056"/>
            </a:xfrm>
          </p:grpSpPr>
          <p:sp>
            <p:nvSpPr>
              <p:cNvPr id="205" name="Text Box 69"/>
              <p:cNvSpPr txBox="1">
                <a:spLocks noChangeArrowheads="1"/>
              </p:cNvSpPr>
              <p:nvPr/>
            </p:nvSpPr>
            <p:spPr bwMode="auto">
              <a:xfrm>
                <a:off x="1488" y="1872"/>
                <a:ext cx="161" cy="21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endParaRPr lang="zh-CN" altLang="zh-CN" sz="1707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grpSp>
            <p:nvGrpSpPr>
              <p:cNvPr id="206" name="Group 70"/>
              <p:cNvGrpSpPr>
                <a:grpSpLocks/>
              </p:cNvGrpSpPr>
              <p:nvPr/>
            </p:nvGrpSpPr>
            <p:grpSpPr bwMode="auto">
              <a:xfrm>
                <a:off x="1392" y="1425"/>
                <a:ext cx="336" cy="1056"/>
                <a:chOff x="2016" y="1008"/>
                <a:chExt cx="336" cy="1056"/>
              </a:xfrm>
            </p:grpSpPr>
            <p:sp>
              <p:nvSpPr>
                <p:cNvPr id="207" name="Line 71"/>
                <p:cNvSpPr>
                  <a:spLocks noChangeShapeType="1"/>
                </p:cNvSpPr>
                <p:nvPr/>
              </p:nvSpPr>
              <p:spPr bwMode="auto">
                <a:xfrm>
                  <a:off x="2016" y="1008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08" name="Line 72"/>
                <p:cNvSpPr>
                  <a:spLocks noChangeShapeType="1"/>
                </p:cNvSpPr>
                <p:nvPr/>
              </p:nvSpPr>
              <p:spPr bwMode="auto">
                <a:xfrm>
                  <a:off x="2016" y="1104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09" name="Line 73"/>
                <p:cNvSpPr>
                  <a:spLocks noChangeShapeType="1"/>
                </p:cNvSpPr>
                <p:nvPr/>
              </p:nvSpPr>
              <p:spPr bwMode="auto">
                <a:xfrm>
                  <a:off x="2016" y="1680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0" name="Line 74"/>
                <p:cNvSpPr>
                  <a:spLocks noChangeShapeType="1"/>
                </p:cNvSpPr>
                <p:nvPr/>
              </p:nvSpPr>
              <p:spPr bwMode="auto">
                <a:xfrm>
                  <a:off x="2016" y="1776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1" name="Line 75"/>
                <p:cNvSpPr>
                  <a:spLocks noChangeShapeType="1"/>
                </p:cNvSpPr>
                <p:nvPr/>
              </p:nvSpPr>
              <p:spPr bwMode="auto">
                <a:xfrm>
                  <a:off x="2016" y="1872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2" name="Line 76"/>
                <p:cNvSpPr>
                  <a:spLocks noChangeShapeType="1"/>
                </p:cNvSpPr>
                <p:nvPr/>
              </p:nvSpPr>
              <p:spPr bwMode="auto">
                <a:xfrm>
                  <a:off x="2016" y="1968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13" name="Line 77"/>
                <p:cNvSpPr>
                  <a:spLocks noChangeShapeType="1"/>
                </p:cNvSpPr>
                <p:nvPr/>
              </p:nvSpPr>
              <p:spPr bwMode="auto">
                <a:xfrm>
                  <a:off x="2016" y="2064"/>
                  <a:ext cx="33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</p:grpSp>
        <p:sp>
          <p:nvSpPr>
            <p:cNvPr id="214" name="AutoShape 78"/>
            <p:cNvSpPr>
              <a:spLocks noChangeArrowheads="1"/>
            </p:cNvSpPr>
            <p:nvPr/>
          </p:nvSpPr>
          <p:spPr bwMode="auto">
            <a:xfrm>
              <a:off x="7919494" y="2801099"/>
              <a:ext cx="673100" cy="242887"/>
            </a:xfrm>
            <a:prstGeom prst="leftRightArrow">
              <a:avLst>
                <a:gd name="adj1" fmla="val 50000"/>
                <a:gd name="adj2" fmla="val 55425"/>
              </a:avLst>
            </a:prstGeom>
            <a:solidFill>
              <a:srgbClr val="515DFD"/>
            </a:solidFill>
            <a:ln w="12700">
              <a:solidFill>
                <a:srgbClr val="008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1707">
                <a:latin typeface="Arial" pitchFamily="34" charset="0"/>
              </a:endParaRPr>
            </a:p>
          </p:txBody>
        </p:sp>
        <p:sp>
          <p:nvSpPr>
            <p:cNvPr id="215" name="Text Box 11"/>
            <p:cNvSpPr txBox="1">
              <a:spLocks noChangeArrowheads="1"/>
            </p:cNvSpPr>
            <p:nvPr/>
          </p:nvSpPr>
          <p:spPr bwMode="auto">
            <a:xfrm>
              <a:off x="2687094" y="2258174"/>
              <a:ext cx="485775" cy="1820862"/>
            </a:xfrm>
            <a:prstGeom prst="rect">
              <a:avLst/>
            </a:prstGeom>
            <a:solidFill>
              <a:srgbClr val="CC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vert="eaVert" lIns="0" tIns="0" rIns="68267" bIns="0"/>
            <a:lstStyle/>
            <a:p>
              <a:pPr algn="ctr">
                <a:spcBef>
                  <a:spcPts val="190"/>
                </a:spcBef>
                <a:defRPr/>
              </a:pPr>
              <a:r>
                <a:rPr lang="en-US" altLang="zh-CN" sz="1707" dirty="0">
                  <a:solidFill>
                    <a:srgbClr val="003300"/>
                  </a:solidFill>
                  <a:latin typeface="+mj-ea"/>
                  <a:ea typeface="+mj-ea"/>
                </a:rPr>
                <a:t>X</a:t>
              </a:r>
              <a:r>
                <a:rPr lang="zh-CN" altLang="en-US" sz="1707" dirty="0">
                  <a:solidFill>
                    <a:srgbClr val="003300"/>
                  </a:solidFill>
                  <a:latin typeface="+mj-ea"/>
                  <a:ea typeface="+mj-ea"/>
                </a:rPr>
                <a:t>向地址译码器</a:t>
              </a:r>
              <a:endParaRPr lang="zh-CN" altLang="en-US" sz="1707" dirty="0">
                <a:solidFill>
                  <a:srgbClr val="00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ea"/>
                <a:ea typeface="+mj-ea"/>
              </a:endParaRPr>
            </a:p>
          </p:txBody>
        </p:sp>
        <p:grpSp>
          <p:nvGrpSpPr>
            <p:cNvPr id="216" name="Group 79"/>
            <p:cNvGrpSpPr>
              <a:grpSpLocks/>
            </p:cNvGrpSpPr>
            <p:nvPr/>
          </p:nvGrpSpPr>
          <p:grpSpPr bwMode="auto">
            <a:xfrm>
              <a:off x="3906294" y="4086974"/>
              <a:ext cx="2528888" cy="2095500"/>
              <a:chOff x="1824" y="2545"/>
              <a:chExt cx="1777" cy="1320"/>
            </a:xfrm>
          </p:grpSpPr>
          <p:grpSp>
            <p:nvGrpSpPr>
              <p:cNvPr id="217" name="Group 28"/>
              <p:cNvGrpSpPr>
                <a:grpSpLocks/>
              </p:cNvGrpSpPr>
              <p:nvPr/>
            </p:nvGrpSpPr>
            <p:grpSpPr bwMode="auto">
              <a:xfrm>
                <a:off x="2288" y="2575"/>
                <a:ext cx="728" cy="210"/>
                <a:chOff x="2288" y="2294"/>
                <a:chExt cx="728" cy="210"/>
              </a:xfrm>
            </p:grpSpPr>
            <p:sp>
              <p:nvSpPr>
                <p:cNvPr id="238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2755" y="2296"/>
                  <a:ext cx="261" cy="20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>
                    <a:defRPr/>
                  </a:pPr>
                  <a:r>
                    <a:rPr lang="en-US" altLang="zh-CN" sz="1707" dirty="0">
                      <a:latin typeface="Times New Roman"/>
                    </a:rPr>
                    <a:t>…</a:t>
                  </a:r>
                  <a:endParaRPr lang="en-US" altLang="zh-CN" sz="1707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</a:endParaRPr>
                </a:p>
              </p:txBody>
            </p:sp>
            <p:sp>
              <p:nvSpPr>
                <p:cNvPr id="239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2288" y="2294"/>
                  <a:ext cx="218" cy="20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>
                    <a:defRPr/>
                  </a:pPr>
                  <a:r>
                    <a:rPr lang="en-US" altLang="zh-CN" sz="1707" dirty="0">
                      <a:latin typeface="Arial" pitchFamily="34" charset="0"/>
                    </a:rPr>
                    <a:t>Y</a:t>
                  </a:r>
                  <a:r>
                    <a:rPr lang="en-US" altLang="zh-CN" sz="1707" baseline="-25000" dirty="0">
                      <a:latin typeface="Arial" pitchFamily="34" charset="0"/>
                    </a:rPr>
                    <a:t>0</a:t>
                  </a:r>
                  <a:endParaRPr lang="en-US" altLang="zh-CN" sz="1707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</a:endParaRPr>
                </a:p>
              </p:txBody>
            </p:sp>
            <p:sp>
              <p:nvSpPr>
                <p:cNvPr id="240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629" y="2296"/>
                  <a:ext cx="218" cy="20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>
                    <a:defRPr/>
                  </a:pPr>
                  <a:r>
                    <a:rPr lang="en-US" altLang="zh-CN" sz="1707" dirty="0">
                      <a:latin typeface="Arial" pitchFamily="34" charset="0"/>
                    </a:rPr>
                    <a:t>Y</a:t>
                  </a:r>
                  <a:r>
                    <a:rPr lang="en-US" altLang="zh-CN" sz="1707" baseline="-25000" dirty="0">
                      <a:latin typeface="Arial" pitchFamily="34" charset="0"/>
                    </a:rPr>
                    <a:t>1</a:t>
                  </a:r>
                  <a:endParaRPr lang="en-US" altLang="zh-CN" sz="1707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</a:endParaRPr>
                </a:p>
              </p:txBody>
            </p:sp>
          </p:grpSp>
          <p:sp>
            <p:nvSpPr>
              <p:cNvPr id="218" name="Text Box 34"/>
              <p:cNvSpPr txBox="1">
                <a:spLocks noChangeArrowheads="1"/>
              </p:cNvSpPr>
              <p:nvPr/>
            </p:nvSpPr>
            <p:spPr bwMode="auto">
              <a:xfrm>
                <a:off x="1824" y="3648"/>
                <a:ext cx="1008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>
                  <a:defRPr/>
                </a:pPr>
                <a:r>
                  <a:rPr lang="en-US" altLang="zh-CN" sz="1707" dirty="0">
                    <a:latin typeface="Arial" pitchFamily="34" charset="0"/>
                  </a:rPr>
                  <a:t>m</a:t>
                </a:r>
                <a:r>
                  <a:rPr lang="zh-CN" altLang="en-US" sz="1707" dirty="0">
                    <a:latin typeface="Arial" pitchFamily="34" charset="0"/>
                  </a:rPr>
                  <a:t>位</a:t>
                </a:r>
                <a:r>
                  <a:rPr lang="en-US" altLang="zh-CN" sz="1707" dirty="0">
                    <a:latin typeface="Arial" pitchFamily="34" charset="0"/>
                  </a:rPr>
                  <a:t>Y</a:t>
                </a:r>
                <a:r>
                  <a:rPr lang="zh-CN" altLang="en-US" sz="1707" dirty="0">
                    <a:latin typeface="Arial" pitchFamily="34" charset="0"/>
                  </a:rPr>
                  <a:t>向地址</a:t>
                </a:r>
                <a:endParaRPr lang="zh-CN" altLang="en-US" sz="1707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219" name="AutoShape 35"/>
              <p:cNvSpPr>
                <a:spLocks noChangeArrowheads="1"/>
              </p:cNvSpPr>
              <p:nvPr/>
            </p:nvSpPr>
            <p:spPr bwMode="auto">
              <a:xfrm>
                <a:off x="2832" y="3593"/>
                <a:ext cx="192" cy="272"/>
              </a:xfrm>
              <a:prstGeom prst="upArrow">
                <a:avLst>
                  <a:gd name="adj1" fmla="val 50000"/>
                  <a:gd name="adj2" fmla="val 35417"/>
                </a:avLst>
              </a:prstGeom>
              <a:solidFill>
                <a:srgbClr val="FFCC00"/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>
                  <a:defRPr/>
                </a:pPr>
                <a:endParaRPr lang="zh-CN" altLang="en-US" sz="1707">
                  <a:latin typeface="Arial" pitchFamily="34" charset="0"/>
                </a:endParaRPr>
              </a:p>
            </p:txBody>
          </p:sp>
          <p:grpSp>
            <p:nvGrpSpPr>
              <p:cNvPr id="220" name="Group 36"/>
              <p:cNvGrpSpPr>
                <a:grpSpLocks/>
              </p:cNvGrpSpPr>
              <p:nvPr/>
            </p:nvGrpSpPr>
            <p:grpSpPr bwMode="auto">
              <a:xfrm>
                <a:off x="2496" y="2545"/>
                <a:ext cx="1008" cy="288"/>
                <a:chOff x="2496" y="2208"/>
                <a:chExt cx="1008" cy="288"/>
              </a:xfrm>
            </p:grpSpPr>
            <p:sp>
              <p:nvSpPr>
                <p:cNvPr id="231" name="Line 37"/>
                <p:cNvSpPr>
                  <a:spLocks noChangeShapeType="1"/>
                </p:cNvSpPr>
                <p:nvPr/>
              </p:nvSpPr>
              <p:spPr bwMode="auto">
                <a:xfrm>
                  <a:off x="2496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32" name="Line 38"/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33" name="Line 39"/>
                <p:cNvSpPr>
                  <a:spLocks noChangeShapeType="1"/>
                </p:cNvSpPr>
                <p:nvPr/>
              </p:nvSpPr>
              <p:spPr bwMode="auto">
                <a:xfrm>
                  <a:off x="3120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34" name="Line 40"/>
                <p:cNvSpPr>
                  <a:spLocks noChangeShapeType="1"/>
                </p:cNvSpPr>
                <p:nvPr/>
              </p:nvSpPr>
              <p:spPr bwMode="auto">
                <a:xfrm>
                  <a:off x="3216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35" name="Line 41"/>
                <p:cNvSpPr>
                  <a:spLocks noChangeShapeType="1"/>
                </p:cNvSpPr>
                <p:nvPr/>
              </p:nvSpPr>
              <p:spPr bwMode="auto">
                <a:xfrm>
                  <a:off x="3312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36" name="Line 42"/>
                <p:cNvSpPr>
                  <a:spLocks noChangeShapeType="1"/>
                </p:cNvSpPr>
                <p:nvPr/>
              </p:nvSpPr>
              <p:spPr bwMode="auto">
                <a:xfrm>
                  <a:off x="3408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37" name="Line 43"/>
                <p:cNvSpPr>
                  <a:spLocks noChangeShapeType="1"/>
                </p:cNvSpPr>
                <p:nvPr/>
              </p:nvSpPr>
              <p:spPr bwMode="auto">
                <a:xfrm>
                  <a:off x="3504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grpSp>
            <p:nvGrpSpPr>
              <p:cNvPr id="221" name="Group 44"/>
              <p:cNvGrpSpPr>
                <a:grpSpLocks/>
              </p:cNvGrpSpPr>
              <p:nvPr/>
            </p:nvGrpSpPr>
            <p:grpSpPr bwMode="auto">
              <a:xfrm>
                <a:off x="2496" y="3089"/>
                <a:ext cx="1008" cy="288"/>
                <a:chOff x="2496" y="2208"/>
                <a:chExt cx="1008" cy="288"/>
              </a:xfrm>
            </p:grpSpPr>
            <p:sp>
              <p:nvSpPr>
                <p:cNvPr id="224" name="Line 45"/>
                <p:cNvSpPr>
                  <a:spLocks noChangeShapeType="1"/>
                </p:cNvSpPr>
                <p:nvPr/>
              </p:nvSpPr>
              <p:spPr bwMode="auto">
                <a:xfrm>
                  <a:off x="2496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25" name="Line 46"/>
                <p:cNvSpPr>
                  <a:spLocks noChangeShapeType="1"/>
                </p:cNvSpPr>
                <p:nvPr/>
              </p:nvSpPr>
              <p:spPr bwMode="auto">
                <a:xfrm>
                  <a:off x="2592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26" name="Line 47"/>
                <p:cNvSpPr>
                  <a:spLocks noChangeShapeType="1"/>
                </p:cNvSpPr>
                <p:nvPr/>
              </p:nvSpPr>
              <p:spPr bwMode="auto">
                <a:xfrm>
                  <a:off x="3120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27" name="Line 48"/>
                <p:cNvSpPr>
                  <a:spLocks noChangeShapeType="1"/>
                </p:cNvSpPr>
                <p:nvPr/>
              </p:nvSpPr>
              <p:spPr bwMode="auto">
                <a:xfrm>
                  <a:off x="3216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28" name="Line 49"/>
                <p:cNvSpPr>
                  <a:spLocks noChangeShapeType="1"/>
                </p:cNvSpPr>
                <p:nvPr/>
              </p:nvSpPr>
              <p:spPr bwMode="auto">
                <a:xfrm>
                  <a:off x="3312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29" name="Line 50"/>
                <p:cNvSpPr>
                  <a:spLocks noChangeShapeType="1"/>
                </p:cNvSpPr>
                <p:nvPr/>
              </p:nvSpPr>
              <p:spPr bwMode="auto">
                <a:xfrm>
                  <a:off x="3408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30" name="Line 51"/>
                <p:cNvSpPr>
                  <a:spLocks noChangeShapeType="1"/>
                </p:cNvSpPr>
                <p:nvPr/>
              </p:nvSpPr>
              <p:spPr bwMode="auto">
                <a:xfrm>
                  <a:off x="3504" y="2208"/>
                  <a:ext cx="0" cy="28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sp>
            <p:nvSpPr>
              <p:cNvPr id="222" name="Text Box 32"/>
              <p:cNvSpPr txBox="1">
                <a:spLocks noChangeArrowheads="1"/>
              </p:cNvSpPr>
              <p:nvPr/>
            </p:nvSpPr>
            <p:spPr bwMode="auto">
              <a:xfrm>
                <a:off x="2352" y="3305"/>
                <a:ext cx="1249" cy="288"/>
              </a:xfrm>
              <a:prstGeom prst="rect">
                <a:avLst/>
              </a:prstGeom>
              <a:solidFill>
                <a:srgbClr val="CCFF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lIns="0" tIns="68267" rIns="0" bIns="0"/>
              <a:lstStyle/>
              <a:p>
                <a:pPr algn="ctr">
                  <a:defRPr/>
                </a:pPr>
                <a:r>
                  <a:rPr lang="en-US" altLang="zh-CN" sz="1707">
                    <a:solidFill>
                      <a:srgbClr val="003300"/>
                    </a:solidFill>
                    <a:latin typeface="Arial" pitchFamily="34" charset="0"/>
                  </a:rPr>
                  <a:t>Y</a:t>
                </a:r>
                <a:r>
                  <a:rPr lang="zh-CN" altLang="en-US" sz="1707">
                    <a:solidFill>
                      <a:srgbClr val="003300"/>
                    </a:solidFill>
                    <a:latin typeface="Arial" pitchFamily="34" charset="0"/>
                  </a:rPr>
                  <a:t>向地址译码器</a:t>
                </a:r>
                <a:endParaRPr lang="zh-CN" altLang="en-US" sz="1707">
                  <a:solidFill>
                    <a:srgbClr val="00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</a:endParaRPr>
              </a:p>
            </p:txBody>
          </p:sp>
          <p:sp>
            <p:nvSpPr>
              <p:cNvPr id="223" name="Text Box 33"/>
              <p:cNvSpPr txBox="1">
                <a:spLocks noChangeArrowheads="1"/>
              </p:cNvSpPr>
              <p:nvPr/>
            </p:nvSpPr>
            <p:spPr bwMode="auto">
              <a:xfrm>
                <a:off x="2352" y="2805"/>
                <a:ext cx="1248" cy="276"/>
              </a:xfrm>
              <a:prstGeom prst="rect">
                <a:avLst/>
              </a:prstGeom>
              <a:solidFill>
                <a:srgbClr val="00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lIns="0" tIns="68267" rIns="0" bIns="0"/>
              <a:lstStyle/>
              <a:p>
                <a:pPr algn="ctr">
                  <a:defRPr/>
                </a:pPr>
                <a:r>
                  <a:rPr lang="en-US" altLang="zh-CN" sz="1707" dirty="0">
                    <a:latin typeface="Arial" pitchFamily="34" charset="0"/>
                  </a:rPr>
                  <a:t>Y</a:t>
                </a:r>
                <a:r>
                  <a:rPr lang="zh-CN" altLang="en-US" sz="1707" dirty="0">
                    <a:latin typeface="Arial" pitchFamily="34" charset="0"/>
                  </a:rPr>
                  <a:t>向驱动器</a:t>
                </a:r>
                <a:endParaRPr lang="zh-CN" altLang="en-US" sz="1707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pitchFamily="34" charset="0"/>
                </a:endParaRPr>
              </a:p>
            </p:txBody>
          </p:sp>
        </p:grpSp>
      </p:grpSp>
      <p:sp>
        <p:nvSpPr>
          <p:cNvPr id="87" name="标题 1">
            <a:extLst>
              <a:ext uri="{FF2B5EF4-FFF2-40B4-BE49-F238E27FC236}">
                <a16:creationId xmlns:a16="http://schemas.microsoft.com/office/drawing/2014/main" id="{2B7C4B32-2D8A-4083-9046-B0A5679B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4.2.1 </a:t>
            </a:r>
            <a:r>
              <a:rPr lang="zh-CN" altLang="en-US" dirty="0"/>
              <a:t>静态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7006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qlh\AppData\Local\Temp\ksohtml\wpsFD9A.t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9" y="1802907"/>
            <a:ext cx="3219955" cy="38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7" name="组合 4179"/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8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静态存储器的结构</a:t>
              </a:r>
            </a:p>
          </p:txBody>
        </p:sp>
      </p:grpSp>
      <p:sp>
        <p:nvSpPr>
          <p:cNvPr id="12" name="Rectangle 64"/>
          <p:cNvSpPr txBox="1">
            <a:spLocks noChangeArrowheads="1"/>
          </p:cNvSpPr>
          <p:nvPr/>
        </p:nvSpPr>
        <p:spPr>
          <a:xfrm>
            <a:off x="3739971" y="2432212"/>
            <a:ext cx="1947844" cy="27508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地址线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读写控制线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片选线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电源线</a:t>
            </a:r>
          </a:p>
        </p:txBody>
      </p:sp>
      <p:sp>
        <p:nvSpPr>
          <p:cNvPr id="13" name="右箭头 12"/>
          <p:cNvSpPr/>
          <p:nvPr/>
        </p:nvSpPr>
        <p:spPr>
          <a:xfrm>
            <a:off x="5780290" y="2686888"/>
            <a:ext cx="590694" cy="17149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4" name="文本框 13"/>
          <p:cNvSpPr txBox="1"/>
          <p:nvPr/>
        </p:nvSpPr>
        <p:spPr>
          <a:xfrm>
            <a:off x="6571059" y="2543979"/>
            <a:ext cx="349652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根地址线，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2K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存储空间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5772350" y="3222004"/>
            <a:ext cx="590694" cy="17149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16" name="文本框 15"/>
          <p:cNvSpPr txBox="1"/>
          <p:nvPr/>
        </p:nvSpPr>
        <p:spPr>
          <a:xfrm>
            <a:off x="6591702" y="3079096"/>
            <a:ext cx="3856977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275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-D</a:t>
            </a:r>
            <a:r>
              <a:rPr lang="en-US" altLang="zh-CN" sz="2275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每个单元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位数据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5773940" y="4233492"/>
            <a:ext cx="590694" cy="17149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2" name="文本框 21"/>
          <p:cNvSpPr txBox="1"/>
          <p:nvPr/>
        </p:nvSpPr>
        <p:spPr>
          <a:xfrm>
            <a:off x="6679036" y="4109637"/>
            <a:ext cx="349652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低电平有效；</a:t>
            </a:r>
          </a:p>
        </p:txBody>
      </p:sp>
      <p:sp>
        <p:nvSpPr>
          <p:cNvPr id="23" name="右箭头 22"/>
          <p:cNvSpPr/>
          <p:nvPr/>
        </p:nvSpPr>
        <p:spPr>
          <a:xfrm>
            <a:off x="5794587" y="4768604"/>
            <a:ext cx="590694" cy="17149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4" name="文本框 23"/>
          <p:cNvSpPr txBox="1"/>
          <p:nvPr/>
        </p:nvSpPr>
        <p:spPr>
          <a:xfrm>
            <a:off x="6699684" y="4644749"/>
            <a:ext cx="1776838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GND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275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</a:t>
            </a:r>
            <a:r>
              <a:rPr lang="zh-CN" altLang="en-US" sz="2275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5781877" y="3612628"/>
            <a:ext cx="4419090" cy="442429"/>
            <a:chOff x="5990493" y="3809998"/>
            <a:chExt cx="4660759" cy="466625"/>
          </a:xfrm>
        </p:grpSpPr>
        <p:sp>
          <p:nvSpPr>
            <p:cNvPr id="17" name="右箭头 16"/>
            <p:cNvSpPr/>
            <p:nvPr/>
          </p:nvSpPr>
          <p:spPr>
            <a:xfrm>
              <a:off x="5990493" y="3920530"/>
              <a:ext cx="622998" cy="180871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863025" y="3809998"/>
              <a:ext cx="3788227" cy="466625"/>
              <a:chOff x="6863025" y="3809998"/>
              <a:chExt cx="3788227" cy="466625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6939593" y="3840508"/>
                <a:ext cx="415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组合 26"/>
              <p:cNvGrpSpPr/>
              <p:nvPr/>
            </p:nvGrpSpPr>
            <p:grpSpPr>
              <a:xfrm>
                <a:off x="6863025" y="3809998"/>
                <a:ext cx="3788227" cy="466625"/>
                <a:chOff x="6863025" y="3809998"/>
                <a:chExt cx="3788227" cy="466625"/>
              </a:xfrm>
            </p:grpSpPr>
            <p:sp>
              <p:nvSpPr>
                <p:cNvPr id="19" name="文本框 18"/>
                <p:cNvSpPr txBox="1"/>
                <p:nvPr/>
              </p:nvSpPr>
              <p:spPr>
                <a:xfrm>
                  <a:off x="6863025" y="3809998"/>
                  <a:ext cx="3788227" cy="4666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275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WE </a:t>
                  </a:r>
                  <a:r>
                    <a:rPr lang="zh-CN" altLang="en-US" sz="2275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、</a:t>
                  </a:r>
                  <a:r>
                    <a:rPr lang="en-US" altLang="zh-CN" sz="2275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OE</a:t>
                  </a:r>
                  <a:r>
                    <a:rPr lang="zh-CN" altLang="en-US" sz="2275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均为低电平有效</a:t>
                  </a:r>
                  <a:r>
                    <a:rPr lang="en-US" altLang="zh-CN" sz="2275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;</a:t>
                  </a:r>
                  <a:endParaRPr lang="zh-CN" altLang="en-US" sz="2275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25" name="直接连接符 24"/>
                <p:cNvCxnSpPr/>
                <p:nvPr/>
              </p:nvCxnSpPr>
              <p:spPr>
                <a:xfrm flipV="1">
                  <a:off x="7867860" y="3848518"/>
                  <a:ext cx="35169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" name="标题 1">
            <a:extLst>
              <a:ext uri="{FF2B5EF4-FFF2-40B4-BE49-F238E27FC236}">
                <a16:creationId xmlns:a16="http://schemas.microsoft.com/office/drawing/2014/main" id="{D6C83C0B-67EB-4CE9-A151-88103D01C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4.2.1 </a:t>
            </a:r>
            <a:r>
              <a:rPr lang="zh-CN" altLang="en-US" dirty="0"/>
              <a:t>静态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7573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16" grpId="0"/>
      <p:bldP spid="21" grpId="0" animBg="1"/>
      <p:bldP spid="22" grpId="0"/>
      <p:bldP spid="23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179"/>
          <p:cNvGrpSpPr/>
          <p:nvPr/>
        </p:nvGrpSpPr>
        <p:grpSpPr bwMode="auto">
          <a:xfrm>
            <a:off x="652287" y="907282"/>
            <a:ext cx="6940992" cy="459986"/>
            <a:chOff x="-96346" y="0"/>
            <a:chExt cx="5282511" cy="524627"/>
          </a:xfrm>
        </p:grpSpPr>
        <p:sp>
          <p:nvSpPr>
            <p:cNvPr id="6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静态存储器的结构</a:t>
              </a: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——2114</a:t>
              </a:r>
              <a:endParaRPr lang="zh-CN" altLang="en-US" sz="22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670208" y="1986781"/>
            <a:ext cx="2662672" cy="3499555"/>
            <a:chOff x="1583" y="1344"/>
            <a:chExt cx="1873" cy="2453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875" y="1457"/>
              <a:ext cx="309" cy="172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itchFamily="18" charset="0"/>
                  <a:ea typeface="华康简宋" charset="-122"/>
                </a:rPr>
                <a:t>6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827" y="1344"/>
              <a:ext cx="1385" cy="2453"/>
            </a:xfrm>
            <a:prstGeom prst="rect">
              <a:avLst/>
            </a:prstGeom>
            <a:solidFill>
              <a:srgbClr val="CCFF66"/>
            </a:solidFill>
            <a:ln w="1651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1707">
                <a:latin typeface="Arial" pitchFamily="34" charset="0"/>
              </a:endParaRPr>
            </a:p>
          </p:txBody>
        </p:sp>
        <p:sp>
          <p:nvSpPr>
            <p:cNvPr id="13" name="Line 6"/>
            <p:cNvSpPr>
              <a:spLocks noChangeShapeType="1"/>
            </p:cNvSpPr>
            <p:nvPr/>
          </p:nvSpPr>
          <p:spPr bwMode="auto">
            <a:xfrm flipH="1">
              <a:off x="1586" y="155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 flipH="1">
              <a:off x="1586" y="1803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5" name="Line 8"/>
            <p:cNvSpPr>
              <a:spLocks noChangeShapeType="1"/>
            </p:cNvSpPr>
            <p:nvPr/>
          </p:nvSpPr>
          <p:spPr bwMode="auto">
            <a:xfrm flipH="1">
              <a:off x="1586" y="357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6" name="Line 9"/>
            <p:cNvSpPr>
              <a:spLocks noChangeShapeType="1"/>
            </p:cNvSpPr>
            <p:nvPr/>
          </p:nvSpPr>
          <p:spPr bwMode="auto">
            <a:xfrm flipH="1">
              <a:off x="1586" y="331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7" name="Line 10"/>
            <p:cNvSpPr>
              <a:spLocks noChangeShapeType="1"/>
            </p:cNvSpPr>
            <p:nvPr/>
          </p:nvSpPr>
          <p:spPr bwMode="auto">
            <a:xfrm flipH="1">
              <a:off x="1586" y="306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8" name="Line 11"/>
            <p:cNvSpPr>
              <a:spLocks noChangeShapeType="1"/>
            </p:cNvSpPr>
            <p:nvPr/>
          </p:nvSpPr>
          <p:spPr bwMode="auto">
            <a:xfrm flipH="1">
              <a:off x="1586" y="281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9" name="Line 12"/>
            <p:cNvSpPr>
              <a:spLocks noChangeShapeType="1"/>
            </p:cNvSpPr>
            <p:nvPr/>
          </p:nvSpPr>
          <p:spPr bwMode="auto">
            <a:xfrm flipH="1">
              <a:off x="1586" y="256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 flipH="1">
              <a:off x="1586" y="230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 flipH="1">
              <a:off x="1586" y="205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 flipH="1">
              <a:off x="3216" y="155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" name="Line 16"/>
            <p:cNvSpPr>
              <a:spLocks noChangeShapeType="1"/>
            </p:cNvSpPr>
            <p:nvPr/>
          </p:nvSpPr>
          <p:spPr bwMode="auto">
            <a:xfrm flipH="1">
              <a:off x="3216" y="1803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 flipH="1">
              <a:off x="3216" y="357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 flipH="1">
              <a:off x="3216" y="331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 flipH="1">
              <a:off x="3216" y="306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 flipH="1">
              <a:off x="3216" y="281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 flipH="1">
              <a:off x="3216" y="256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9" name="Line 22"/>
            <p:cNvSpPr>
              <a:spLocks noChangeShapeType="1"/>
            </p:cNvSpPr>
            <p:nvPr/>
          </p:nvSpPr>
          <p:spPr bwMode="auto">
            <a:xfrm flipH="1">
              <a:off x="3216" y="230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0" name="Line 23"/>
            <p:cNvSpPr>
              <a:spLocks noChangeShapeType="1"/>
            </p:cNvSpPr>
            <p:nvPr/>
          </p:nvSpPr>
          <p:spPr bwMode="auto">
            <a:xfrm flipH="1">
              <a:off x="3216" y="205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1" name="Text Box 24"/>
            <p:cNvSpPr txBox="1">
              <a:spLocks noChangeArrowheads="1"/>
            </p:cNvSpPr>
            <p:nvPr/>
          </p:nvSpPr>
          <p:spPr bwMode="auto">
            <a:xfrm>
              <a:off x="1875" y="1715"/>
              <a:ext cx="309" cy="172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itchFamily="18" charset="0"/>
                  <a:ea typeface="华康简宋" charset="-122"/>
                </a:rPr>
                <a:t>5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2" name="Text Box 25"/>
            <p:cNvSpPr txBox="1">
              <a:spLocks noChangeArrowheads="1"/>
            </p:cNvSpPr>
            <p:nvPr/>
          </p:nvSpPr>
          <p:spPr bwMode="auto">
            <a:xfrm>
              <a:off x="1875" y="1959"/>
              <a:ext cx="309" cy="172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itchFamily="18" charset="0"/>
                  <a:ea typeface="华康简宋" charset="-122"/>
                </a:rPr>
                <a:t>4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3" name="Text Box 26"/>
            <p:cNvSpPr txBox="1">
              <a:spLocks noChangeArrowheads="1"/>
            </p:cNvSpPr>
            <p:nvPr/>
          </p:nvSpPr>
          <p:spPr bwMode="auto">
            <a:xfrm>
              <a:off x="1875" y="2223"/>
              <a:ext cx="309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itchFamily="18" charset="0"/>
                  <a:ea typeface="华康简宋" charset="-122"/>
                </a:rPr>
                <a:t>3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4" name="Text Box 27"/>
            <p:cNvSpPr txBox="1">
              <a:spLocks noChangeArrowheads="1"/>
            </p:cNvSpPr>
            <p:nvPr/>
          </p:nvSpPr>
          <p:spPr bwMode="auto">
            <a:xfrm>
              <a:off x="1875" y="2468"/>
              <a:ext cx="309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 dirty="0">
                  <a:latin typeface="Times New Roman" pitchFamily="18" charset="0"/>
                  <a:ea typeface="华康简宋" charset="-122"/>
                </a:rPr>
                <a:t>A</a:t>
              </a:r>
              <a:r>
                <a:rPr lang="en-US" altLang="zh-CN" sz="1707" baseline="-25000" dirty="0">
                  <a:latin typeface="Times New Roman" pitchFamily="18" charset="0"/>
                  <a:ea typeface="华康简宋" charset="-122"/>
                </a:rPr>
                <a:t>0</a:t>
              </a:r>
              <a:endParaRPr lang="en-US" altLang="zh-CN" sz="1707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5" name="Text Box 28"/>
            <p:cNvSpPr txBox="1">
              <a:spLocks noChangeArrowheads="1"/>
            </p:cNvSpPr>
            <p:nvPr/>
          </p:nvSpPr>
          <p:spPr bwMode="auto">
            <a:xfrm>
              <a:off x="1875" y="2719"/>
              <a:ext cx="309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itchFamily="18" charset="0"/>
                  <a:ea typeface="华康简宋" charset="-122"/>
                </a:rPr>
                <a:t>1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6" name="Text Box 29"/>
            <p:cNvSpPr txBox="1">
              <a:spLocks noChangeArrowheads="1"/>
            </p:cNvSpPr>
            <p:nvPr/>
          </p:nvSpPr>
          <p:spPr bwMode="auto">
            <a:xfrm>
              <a:off x="1875" y="2976"/>
              <a:ext cx="309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itchFamily="18" charset="0"/>
                  <a:ea typeface="华康简宋" charset="-122"/>
                </a:rPr>
                <a:t>2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7" name="Text Box 30"/>
            <p:cNvSpPr txBox="1">
              <a:spLocks noChangeArrowheads="1"/>
            </p:cNvSpPr>
            <p:nvPr/>
          </p:nvSpPr>
          <p:spPr bwMode="auto">
            <a:xfrm>
              <a:off x="1875" y="3250"/>
              <a:ext cx="309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CS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8" name="Text Box 31"/>
            <p:cNvSpPr txBox="1">
              <a:spLocks noChangeArrowheads="1"/>
            </p:cNvSpPr>
            <p:nvPr/>
          </p:nvSpPr>
          <p:spPr bwMode="auto">
            <a:xfrm>
              <a:off x="1877" y="3494"/>
              <a:ext cx="435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GND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9" name="Line 32"/>
            <p:cNvSpPr>
              <a:spLocks noChangeShapeType="1"/>
            </p:cNvSpPr>
            <p:nvPr/>
          </p:nvSpPr>
          <p:spPr bwMode="auto">
            <a:xfrm>
              <a:off x="1960" y="3252"/>
              <a:ext cx="155" cy="0"/>
            </a:xfrm>
            <a:prstGeom prst="line">
              <a:avLst/>
            </a:prstGeom>
            <a:no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0" name="Text Box 33"/>
            <p:cNvSpPr txBox="1">
              <a:spLocks noChangeArrowheads="1"/>
            </p:cNvSpPr>
            <p:nvPr/>
          </p:nvSpPr>
          <p:spPr bwMode="auto">
            <a:xfrm>
              <a:off x="1583" y="1344"/>
              <a:ext cx="195" cy="172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1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41" name="Text Box 34"/>
            <p:cNvSpPr txBox="1">
              <a:spLocks noChangeArrowheads="1"/>
            </p:cNvSpPr>
            <p:nvPr/>
          </p:nvSpPr>
          <p:spPr bwMode="auto">
            <a:xfrm>
              <a:off x="1583" y="1599"/>
              <a:ext cx="195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2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42" name="Text Box 35"/>
            <p:cNvSpPr txBox="1">
              <a:spLocks noChangeArrowheads="1"/>
            </p:cNvSpPr>
            <p:nvPr/>
          </p:nvSpPr>
          <p:spPr bwMode="auto">
            <a:xfrm>
              <a:off x="1583" y="1855"/>
              <a:ext cx="195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3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43" name="Text Box 36"/>
            <p:cNvSpPr txBox="1">
              <a:spLocks noChangeArrowheads="1"/>
            </p:cNvSpPr>
            <p:nvPr/>
          </p:nvSpPr>
          <p:spPr bwMode="auto">
            <a:xfrm>
              <a:off x="1583" y="2099"/>
              <a:ext cx="195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4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44" name="Text Box 37"/>
            <p:cNvSpPr txBox="1">
              <a:spLocks noChangeArrowheads="1"/>
            </p:cNvSpPr>
            <p:nvPr/>
          </p:nvSpPr>
          <p:spPr bwMode="auto">
            <a:xfrm>
              <a:off x="1583" y="2357"/>
              <a:ext cx="195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5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45" name="Text Box 38"/>
            <p:cNvSpPr txBox="1">
              <a:spLocks noChangeArrowheads="1"/>
            </p:cNvSpPr>
            <p:nvPr/>
          </p:nvSpPr>
          <p:spPr bwMode="auto">
            <a:xfrm>
              <a:off x="1583" y="2610"/>
              <a:ext cx="195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6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46" name="Text Box 39"/>
            <p:cNvSpPr txBox="1">
              <a:spLocks noChangeArrowheads="1"/>
            </p:cNvSpPr>
            <p:nvPr/>
          </p:nvSpPr>
          <p:spPr bwMode="auto">
            <a:xfrm>
              <a:off x="1583" y="2863"/>
              <a:ext cx="195" cy="172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7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47" name="Text Box 40"/>
            <p:cNvSpPr txBox="1">
              <a:spLocks noChangeArrowheads="1"/>
            </p:cNvSpPr>
            <p:nvPr/>
          </p:nvSpPr>
          <p:spPr bwMode="auto">
            <a:xfrm>
              <a:off x="1583" y="3105"/>
              <a:ext cx="195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8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48" name="Text Box 41"/>
            <p:cNvSpPr txBox="1">
              <a:spLocks noChangeArrowheads="1"/>
            </p:cNvSpPr>
            <p:nvPr/>
          </p:nvSpPr>
          <p:spPr bwMode="auto">
            <a:xfrm>
              <a:off x="1583" y="3363"/>
              <a:ext cx="195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9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49" name="Text Box 42"/>
            <p:cNvSpPr txBox="1">
              <a:spLocks noChangeArrowheads="1"/>
            </p:cNvSpPr>
            <p:nvPr/>
          </p:nvSpPr>
          <p:spPr bwMode="auto">
            <a:xfrm>
              <a:off x="3237" y="1344"/>
              <a:ext cx="198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18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0" name="Text Box 43"/>
            <p:cNvSpPr txBox="1">
              <a:spLocks noChangeArrowheads="1"/>
            </p:cNvSpPr>
            <p:nvPr/>
          </p:nvSpPr>
          <p:spPr bwMode="auto">
            <a:xfrm>
              <a:off x="3237" y="1599"/>
              <a:ext cx="198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17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1" name="Text Box 44"/>
            <p:cNvSpPr txBox="1">
              <a:spLocks noChangeArrowheads="1"/>
            </p:cNvSpPr>
            <p:nvPr/>
          </p:nvSpPr>
          <p:spPr bwMode="auto">
            <a:xfrm>
              <a:off x="3237" y="1855"/>
              <a:ext cx="198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16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2" name="Text Box 45"/>
            <p:cNvSpPr txBox="1">
              <a:spLocks noChangeArrowheads="1"/>
            </p:cNvSpPr>
            <p:nvPr/>
          </p:nvSpPr>
          <p:spPr bwMode="auto">
            <a:xfrm>
              <a:off x="3237" y="2099"/>
              <a:ext cx="198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15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3" name="Text Box 46"/>
            <p:cNvSpPr txBox="1">
              <a:spLocks noChangeArrowheads="1"/>
            </p:cNvSpPr>
            <p:nvPr/>
          </p:nvSpPr>
          <p:spPr bwMode="auto">
            <a:xfrm>
              <a:off x="3237" y="2357"/>
              <a:ext cx="198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14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4" name="Text Box 47"/>
            <p:cNvSpPr txBox="1">
              <a:spLocks noChangeArrowheads="1"/>
            </p:cNvSpPr>
            <p:nvPr/>
          </p:nvSpPr>
          <p:spPr bwMode="auto">
            <a:xfrm>
              <a:off x="3237" y="2608"/>
              <a:ext cx="198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13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5" name="Text Box 48"/>
            <p:cNvSpPr txBox="1">
              <a:spLocks noChangeArrowheads="1"/>
            </p:cNvSpPr>
            <p:nvPr/>
          </p:nvSpPr>
          <p:spPr bwMode="auto">
            <a:xfrm>
              <a:off x="3237" y="2863"/>
              <a:ext cx="198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12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6" name="Text Box 49"/>
            <p:cNvSpPr txBox="1">
              <a:spLocks noChangeArrowheads="1"/>
            </p:cNvSpPr>
            <p:nvPr/>
          </p:nvSpPr>
          <p:spPr bwMode="auto">
            <a:xfrm>
              <a:off x="3237" y="3105"/>
              <a:ext cx="198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11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7" name="Text Box 50"/>
            <p:cNvSpPr txBox="1">
              <a:spLocks noChangeArrowheads="1"/>
            </p:cNvSpPr>
            <p:nvPr/>
          </p:nvSpPr>
          <p:spPr bwMode="auto">
            <a:xfrm>
              <a:off x="3237" y="3363"/>
              <a:ext cx="198" cy="169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10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grpSp>
          <p:nvGrpSpPr>
            <p:cNvPr id="58" name="Group 51"/>
            <p:cNvGrpSpPr>
              <a:grpSpLocks/>
            </p:cNvGrpSpPr>
            <p:nvPr/>
          </p:nvGrpSpPr>
          <p:grpSpPr bwMode="auto">
            <a:xfrm>
              <a:off x="2852" y="1457"/>
              <a:ext cx="315" cy="2207"/>
              <a:chOff x="8523" y="8981"/>
              <a:chExt cx="294" cy="2439"/>
            </a:xfrm>
          </p:grpSpPr>
          <p:sp>
            <p:nvSpPr>
              <p:cNvPr id="61" name="Text Box 52"/>
              <p:cNvSpPr txBox="1">
                <a:spLocks noChangeArrowheads="1"/>
              </p:cNvSpPr>
              <p:nvPr/>
            </p:nvSpPr>
            <p:spPr bwMode="auto">
              <a:xfrm>
                <a:off x="8523" y="8981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itchFamily="18" charset="0"/>
                    <a:ea typeface="华康简宋" charset="-122"/>
                  </a:rPr>
                  <a:t>V</a:t>
                </a:r>
                <a:r>
                  <a:rPr lang="en-US" altLang="zh-CN" sz="1707" baseline="-25000">
                    <a:latin typeface="Times New Roman" pitchFamily="18" charset="0"/>
                    <a:ea typeface="华康简宋" charset="-122"/>
                  </a:rPr>
                  <a:t>CC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62" name="Text Box 53"/>
              <p:cNvSpPr txBox="1">
                <a:spLocks noChangeArrowheads="1"/>
              </p:cNvSpPr>
              <p:nvPr/>
            </p:nvSpPr>
            <p:spPr bwMode="auto">
              <a:xfrm>
                <a:off x="8523" y="9265"/>
                <a:ext cx="291" cy="189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itchFamily="18" charset="0"/>
                    <a:ea typeface="华康简宋" charset="-122"/>
                  </a:rPr>
                  <a:t>A</a:t>
                </a:r>
                <a:r>
                  <a:rPr lang="en-US" altLang="zh-CN" sz="1707" baseline="-25000">
                    <a:latin typeface="Times New Roman" pitchFamily="18" charset="0"/>
                    <a:ea typeface="华康简宋" charset="-122"/>
                  </a:rPr>
                  <a:t>7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63" name="Text Box 54"/>
              <p:cNvSpPr txBox="1">
                <a:spLocks noChangeArrowheads="1"/>
              </p:cNvSpPr>
              <p:nvPr/>
            </p:nvSpPr>
            <p:spPr bwMode="auto">
              <a:xfrm>
                <a:off x="8523" y="9536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itchFamily="18" charset="0"/>
                    <a:ea typeface="华康简宋" charset="-122"/>
                  </a:rPr>
                  <a:t>A</a:t>
                </a:r>
                <a:r>
                  <a:rPr lang="en-US" altLang="zh-CN" sz="1707" baseline="-25000">
                    <a:latin typeface="Times New Roman" pitchFamily="18" charset="0"/>
                    <a:ea typeface="华康简宋" charset="-122"/>
                  </a:rPr>
                  <a:t>8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64" name="Text Box 55"/>
              <p:cNvSpPr txBox="1">
                <a:spLocks noChangeArrowheads="1"/>
              </p:cNvSpPr>
              <p:nvPr/>
            </p:nvSpPr>
            <p:spPr bwMode="auto">
              <a:xfrm>
                <a:off x="8523" y="9827"/>
                <a:ext cx="291" cy="189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itchFamily="18" charset="0"/>
                    <a:ea typeface="华康简宋" charset="-122"/>
                  </a:rPr>
                  <a:t>A</a:t>
                </a:r>
                <a:r>
                  <a:rPr lang="en-US" altLang="zh-CN" sz="1707" baseline="-25000">
                    <a:latin typeface="Times New Roman" pitchFamily="18" charset="0"/>
                    <a:ea typeface="华康简宋" charset="-122"/>
                  </a:rPr>
                  <a:t>9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65" name="Text Box 56"/>
              <p:cNvSpPr txBox="1">
                <a:spLocks noChangeArrowheads="1"/>
              </p:cNvSpPr>
              <p:nvPr/>
            </p:nvSpPr>
            <p:spPr bwMode="auto">
              <a:xfrm>
                <a:off x="8523" y="10098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itchFamily="18" charset="0"/>
                    <a:ea typeface="华康简宋" charset="-122"/>
                  </a:rPr>
                  <a:t>I/O</a:t>
                </a:r>
                <a:r>
                  <a:rPr lang="en-US" altLang="zh-CN" sz="1707" baseline="-25000">
                    <a:latin typeface="Times New Roman" pitchFamily="18" charset="0"/>
                    <a:ea typeface="华康简宋" charset="-122"/>
                  </a:rPr>
                  <a:t>1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66" name="Text Box 57"/>
              <p:cNvSpPr txBox="1">
                <a:spLocks noChangeArrowheads="1"/>
              </p:cNvSpPr>
              <p:nvPr/>
            </p:nvSpPr>
            <p:spPr bwMode="auto">
              <a:xfrm>
                <a:off x="8523" y="10375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itchFamily="18" charset="0"/>
                    <a:ea typeface="华康简宋" charset="-122"/>
                  </a:rPr>
                  <a:t>I/O</a:t>
                </a:r>
                <a:r>
                  <a:rPr lang="en-US" altLang="zh-CN" sz="1707" baseline="-25000">
                    <a:latin typeface="Times New Roman" pitchFamily="18" charset="0"/>
                    <a:ea typeface="华康简宋" charset="-122"/>
                  </a:rPr>
                  <a:t>2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67" name="Text Box 58"/>
              <p:cNvSpPr txBox="1">
                <a:spLocks noChangeArrowheads="1"/>
              </p:cNvSpPr>
              <p:nvPr/>
            </p:nvSpPr>
            <p:spPr bwMode="auto">
              <a:xfrm>
                <a:off x="8523" y="10660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itchFamily="18" charset="0"/>
                    <a:ea typeface="华康简宋" charset="-122"/>
                  </a:rPr>
                  <a:t>I/O</a:t>
                </a:r>
                <a:r>
                  <a:rPr lang="en-US" altLang="zh-CN" sz="1707" baseline="-25000">
                    <a:latin typeface="Times New Roman" pitchFamily="18" charset="0"/>
                    <a:ea typeface="华康简宋" charset="-122"/>
                  </a:rPr>
                  <a:t>3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68" name="Text Box 59"/>
              <p:cNvSpPr txBox="1">
                <a:spLocks noChangeArrowheads="1"/>
              </p:cNvSpPr>
              <p:nvPr/>
            </p:nvSpPr>
            <p:spPr bwMode="auto">
              <a:xfrm>
                <a:off x="8523" y="10962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itchFamily="18" charset="0"/>
                    <a:ea typeface="华康简宋" charset="-122"/>
                  </a:rPr>
                  <a:t>I/O</a:t>
                </a:r>
                <a:r>
                  <a:rPr lang="en-US" altLang="zh-CN" sz="1707" baseline="-25000">
                    <a:latin typeface="Times New Roman" pitchFamily="18" charset="0"/>
                    <a:ea typeface="华康简宋" charset="-122"/>
                  </a:rPr>
                  <a:t>4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69" name="Text Box 60"/>
              <p:cNvSpPr txBox="1">
                <a:spLocks noChangeArrowheads="1"/>
              </p:cNvSpPr>
              <p:nvPr/>
            </p:nvSpPr>
            <p:spPr bwMode="auto">
              <a:xfrm>
                <a:off x="8523" y="11232"/>
                <a:ext cx="293" cy="188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itchFamily="18" charset="0"/>
                    <a:ea typeface="华康简宋" charset="-122"/>
                  </a:rPr>
                  <a:t>WE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70" name="Line 61"/>
              <p:cNvSpPr>
                <a:spLocks noChangeShapeType="1"/>
              </p:cNvSpPr>
              <p:nvPr/>
            </p:nvSpPr>
            <p:spPr bwMode="auto">
              <a:xfrm>
                <a:off x="8559" y="11229"/>
                <a:ext cx="216" cy="0"/>
              </a:xfrm>
              <a:prstGeom prst="line">
                <a:avLst/>
              </a:prstGeom>
              <a:no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sp>
          <p:nvSpPr>
            <p:cNvPr id="59" name="Text Box 62"/>
            <p:cNvSpPr txBox="1">
              <a:spLocks noChangeArrowheads="1"/>
            </p:cNvSpPr>
            <p:nvPr/>
          </p:nvSpPr>
          <p:spPr bwMode="auto">
            <a:xfrm>
              <a:off x="2208" y="2375"/>
              <a:ext cx="564" cy="17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2275" b="1" dirty="0">
                  <a:solidFill>
                    <a:srgbClr val="0000FF"/>
                  </a:solidFill>
                  <a:latin typeface="Times New Roman" pitchFamily="18" charset="0"/>
                  <a:ea typeface="华康简宋" charset="-122"/>
                </a:rPr>
                <a:t>2114</a:t>
              </a:r>
              <a:endParaRPr lang="en-US" altLang="zh-CN" sz="2275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0" name="Text Box 63"/>
            <p:cNvSpPr txBox="1">
              <a:spLocks noChangeArrowheads="1"/>
            </p:cNvSpPr>
            <p:nvPr/>
          </p:nvSpPr>
          <p:spPr bwMode="auto">
            <a:xfrm>
              <a:off x="1874" y="1440"/>
              <a:ext cx="309" cy="172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itchFamily="18" charset="0"/>
                  <a:ea typeface="华康简宋" charset="-122"/>
                </a:rPr>
                <a:t>6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71" name="Rectangle 64"/>
          <p:cNvSpPr txBox="1">
            <a:spLocks noChangeArrowheads="1"/>
          </p:cNvSpPr>
          <p:nvPr/>
        </p:nvSpPr>
        <p:spPr>
          <a:xfrm>
            <a:off x="3739971" y="2146395"/>
            <a:ext cx="1947844" cy="27508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地址线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读写控制线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片选线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电源线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2605279" y="5050021"/>
            <a:ext cx="3291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右箭头 73"/>
          <p:cNvSpPr/>
          <p:nvPr/>
        </p:nvSpPr>
        <p:spPr>
          <a:xfrm>
            <a:off x="5678288" y="2401070"/>
            <a:ext cx="590694" cy="17149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5" name="文本框 74"/>
          <p:cNvSpPr txBox="1"/>
          <p:nvPr/>
        </p:nvSpPr>
        <p:spPr>
          <a:xfrm>
            <a:off x="6469057" y="2258162"/>
            <a:ext cx="349652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根地址线，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1K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存储空间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右箭头 75"/>
          <p:cNvSpPr/>
          <p:nvPr/>
        </p:nvSpPr>
        <p:spPr>
          <a:xfrm>
            <a:off x="5670348" y="2936187"/>
            <a:ext cx="590694" cy="17149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77" name="文本框 76"/>
          <p:cNvSpPr txBox="1"/>
          <p:nvPr/>
        </p:nvSpPr>
        <p:spPr>
          <a:xfrm>
            <a:off x="6489700" y="2793279"/>
            <a:ext cx="349652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每个单元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位数据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右箭头 77"/>
          <p:cNvSpPr/>
          <p:nvPr/>
        </p:nvSpPr>
        <p:spPr>
          <a:xfrm>
            <a:off x="5679875" y="3431614"/>
            <a:ext cx="590694" cy="17149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grpSp>
        <p:nvGrpSpPr>
          <p:cNvPr id="82" name="组合 81"/>
          <p:cNvGrpSpPr/>
          <p:nvPr/>
        </p:nvGrpSpPr>
        <p:grpSpPr>
          <a:xfrm>
            <a:off x="6507166" y="3326811"/>
            <a:ext cx="5049482" cy="442429"/>
            <a:chOff x="6863026" y="3398022"/>
            <a:chExt cx="5325626" cy="466625"/>
          </a:xfrm>
        </p:grpSpPr>
        <p:sp>
          <p:nvSpPr>
            <p:cNvPr id="79" name="文本框 78"/>
            <p:cNvSpPr txBox="1"/>
            <p:nvPr/>
          </p:nvSpPr>
          <p:spPr>
            <a:xfrm>
              <a:off x="6863026" y="3398022"/>
              <a:ext cx="5325626" cy="466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为低电平时写操作，反之为读操作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;</a:t>
              </a:r>
              <a:endPara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连接符 79"/>
            <p:cNvCxnSpPr/>
            <p:nvPr/>
          </p:nvCxnSpPr>
          <p:spPr>
            <a:xfrm>
              <a:off x="6939593" y="3428532"/>
              <a:ext cx="4158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右箭头 82"/>
          <p:cNvSpPr/>
          <p:nvPr/>
        </p:nvSpPr>
        <p:spPr>
          <a:xfrm>
            <a:off x="5671938" y="3947674"/>
            <a:ext cx="590694" cy="17149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84" name="文本框 83"/>
          <p:cNvSpPr txBox="1"/>
          <p:nvPr/>
        </p:nvSpPr>
        <p:spPr>
          <a:xfrm>
            <a:off x="6577035" y="3823820"/>
            <a:ext cx="349652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低电平有效；</a:t>
            </a:r>
          </a:p>
        </p:txBody>
      </p:sp>
      <p:sp>
        <p:nvSpPr>
          <p:cNvPr id="85" name="右箭头 84"/>
          <p:cNvSpPr/>
          <p:nvPr/>
        </p:nvSpPr>
        <p:spPr>
          <a:xfrm>
            <a:off x="5692585" y="4482786"/>
            <a:ext cx="590694" cy="17149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87" name="文本框 86"/>
          <p:cNvSpPr txBox="1"/>
          <p:nvPr/>
        </p:nvSpPr>
        <p:spPr>
          <a:xfrm>
            <a:off x="6597682" y="4358932"/>
            <a:ext cx="3496529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GND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75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Vcc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cxnSp>
        <p:nvCxnSpPr>
          <p:cNvPr id="88" name="直接连接符 87"/>
          <p:cNvCxnSpPr/>
          <p:nvPr/>
        </p:nvCxnSpPr>
        <p:spPr>
          <a:xfrm>
            <a:off x="1202374" y="4711642"/>
            <a:ext cx="32914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标题 1">
            <a:extLst>
              <a:ext uri="{FF2B5EF4-FFF2-40B4-BE49-F238E27FC236}">
                <a16:creationId xmlns:a16="http://schemas.microsoft.com/office/drawing/2014/main" id="{D2703D96-4376-415A-A4A5-A3E5819D3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4.2.1 </a:t>
            </a:r>
            <a:r>
              <a:rPr lang="zh-CN" altLang="en-US" dirty="0"/>
              <a:t>静态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38C12D3-A5F8-4A50-89F3-50AF22762E10}"/>
              </a:ext>
            </a:extLst>
          </p:cNvPr>
          <p:cNvSpPr/>
          <p:nvPr/>
        </p:nvSpPr>
        <p:spPr>
          <a:xfrm>
            <a:off x="3677548" y="5625795"/>
            <a:ext cx="2184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：</a:t>
            </a:r>
            <a:r>
              <a:rPr lang="en-US" altLang="zh-CN" u="sng" dirty="0">
                <a:solidFill>
                  <a:srgbClr val="C00000"/>
                </a:solidFill>
              </a:rPr>
              <a:t>W</a:t>
            </a:r>
            <a:r>
              <a:rPr lang="en-US" altLang="zh-CN" dirty="0"/>
              <a:t>rite </a:t>
            </a:r>
            <a:r>
              <a:rPr lang="en-US" altLang="zh-CN" u="sng" dirty="0">
                <a:solidFill>
                  <a:srgbClr val="C00000"/>
                </a:solidFill>
              </a:rPr>
              <a:t>E</a:t>
            </a:r>
            <a:r>
              <a:rPr lang="en-US" altLang="zh-CN" dirty="0"/>
              <a:t>nable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4757F3-1A88-4A14-9682-4AAFC5F28E07}"/>
              </a:ext>
            </a:extLst>
          </p:cNvPr>
          <p:cNvSpPr/>
          <p:nvPr/>
        </p:nvSpPr>
        <p:spPr>
          <a:xfrm>
            <a:off x="7867781" y="5621823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CS</a:t>
            </a:r>
            <a:r>
              <a:rPr lang="zh-CN" altLang="en-US" dirty="0"/>
              <a:t>：</a:t>
            </a:r>
            <a:r>
              <a:rPr lang="en-US" altLang="zh-CN" u="sng" dirty="0">
                <a:solidFill>
                  <a:srgbClr val="C00000"/>
                </a:solidFill>
              </a:rPr>
              <a:t>C</a:t>
            </a:r>
            <a:r>
              <a:rPr lang="en-US" altLang="zh-CN" dirty="0"/>
              <a:t>hip </a:t>
            </a:r>
            <a:r>
              <a:rPr lang="en-US" altLang="zh-CN" u="sng" dirty="0">
                <a:solidFill>
                  <a:srgbClr val="C00000"/>
                </a:solidFill>
              </a:rPr>
              <a:t>S</a:t>
            </a:r>
            <a:r>
              <a:rPr lang="en-US" altLang="zh-CN" dirty="0"/>
              <a:t>elect</a:t>
            </a:r>
          </a:p>
        </p:txBody>
      </p:sp>
    </p:spTree>
    <p:extLst>
      <p:ext uri="{BB962C8B-B14F-4D97-AF65-F5344CB8AC3E}">
        <p14:creationId xmlns:p14="http://schemas.microsoft.com/office/powerpoint/2010/main" val="120742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2356135" y="879418"/>
            <a:ext cx="359740" cy="22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1517">
                <a:latin typeface="Times New Roman" pitchFamily="18" charset="0"/>
                <a:ea typeface="华康简宋"/>
                <a:cs typeface="华康简宋"/>
              </a:rPr>
              <a:t>A</a:t>
            </a:r>
            <a:r>
              <a:rPr lang="en-US" altLang="zh-CN" sz="1517" baseline="-25000">
                <a:latin typeface="Times New Roman" pitchFamily="18" charset="0"/>
                <a:ea typeface="华康简宋"/>
                <a:cs typeface="华康简宋"/>
              </a:rPr>
              <a:t>3</a:t>
            </a:r>
            <a:endParaRPr lang="en-US" altLang="zh-CN" sz="3792" b="1">
              <a:latin typeface="Verdana" pitchFamily="34" charset="0"/>
            </a:endParaRPr>
          </a:p>
        </p:txBody>
      </p:sp>
      <p:sp>
        <p:nvSpPr>
          <p:cNvPr id="180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181" name="组合 4179"/>
          <p:cNvGrpSpPr/>
          <p:nvPr/>
        </p:nvGrpSpPr>
        <p:grpSpPr bwMode="auto">
          <a:xfrm>
            <a:off x="465680" y="903135"/>
            <a:ext cx="3481282" cy="459986"/>
            <a:chOff x="-96346" y="0"/>
            <a:chExt cx="2649464" cy="524627"/>
          </a:xfrm>
        </p:grpSpPr>
        <p:sp>
          <p:nvSpPr>
            <p:cNvPr id="182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2074648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1934986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静态存储器的结构</a:t>
              </a:r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1FB867F6-ACC6-4F8F-966D-F4B11479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194356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4.2.1 </a:t>
            </a:r>
            <a:r>
              <a:rPr lang="zh-CN" altLang="en-US" dirty="0"/>
              <a:t>静态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4BFB8A9-AFC5-480A-BA4E-F2AC3F8A92FC}"/>
              </a:ext>
            </a:extLst>
          </p:cNvPr>
          <p:cNvGrpSpPr/>
          <p:nvPr/>
        </p:nvGrpSpPr>
        <p:grpSpPr>
          <a:xfrm>
            <a:off x="3371860" y="811996"/>
            <a:ext cx="7432600" cy="5876673"/>
            <a:chOff x="2473983" y="547317"/>
            <a:chExt cx="7632700" cy="6025998"/>
          </a:xfrm>
        </p:grpSpPr>
        <p:sp>
          <p:nvSpPr>
            <p:cNvPr id="11" name="Freeform 145">
              <a:extLst>
                <a:ext uri="{FF2B5EF4-FFF2-40B4-BE49-F238E27FC236}">
                  <a16:creationId xmlns:a16="http://schemas.microsoft.com/office/drawing/2014/main" id="{CAD4F65C-979F-446D-BE0C-84E6339C5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026" y="3885828"/>
              <a:ext cx="706439" cy="2046288"/>
            </a:xfrm>
            <a:custGeom>
              <a:avLst/>
              <a:gdLst>
                <a:gd name="T0" fmla="*/ 2147483647 w 389"/>
                <a:gd name="T1" fmla="*/ 0 h 1996"/>
                <a:gd name="T2" fmla="*/ 2147483647 w 389"/>
                <a:gd name="T3" fmla="*/ 0 h 1996"/>
                <a:gd name="T4" fmla="*/ 2147483647 w 389"/>
                <a:gd name="T5" fmla="*/ 2147483647 h 1996"/>
                <a:gd name="T6" fmla="*/ 0 w 389"/>
                <a:gd name="T7" fmla="*/ 2147483647 h 19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9"/>
                <a:gd name="T13" fmla="*/ 0 h 1996"/>
                <a:gd name="T14" fmla="*/ 389 w 389"/>
                <a:gd name="T15" fmla="*/ 1996 h 19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9" h="1996">
                  <a:moveTo>
                    <a:pt x="389" y="0"/>
                  </a:moveTo>
                  <a:lnTo>
                    <a:pt x="283" y="0"/>
                  </a:lnTo>
                  <a:lnTo>
                    <a:pt x="283" y="1996"/>
                  </a:lnTo>
                  <a:lnTo>
                    <a:pt x="0" y="199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B98C0362-CE8B-4A62-858C-1BDE661737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2797" y="3812803"/>
              <a:ext cx="6762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E51857CE-D15C-4D21-A6BA-02B68F1461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2797" y="4009653"/>
              <a:ext cx="6762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Line 6">
              <a:extLst>
                <a:ext uri="{FF2B5EF4-FFF2-40B4-BE49-F238E27FC236}">
                  <a16:creationId xmlns:a16="http://schemas.microsoft.com/office/drawing/2014/main" id="{E5CE80BE-808B-4217-B934-A59EA15BE0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2797" y="3946153"/>
              <a:ext cx="6762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AB13D6E6-9D01-4840-BCE3-CBBD7F067F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2797" y="3885828"/>
              <a:ext cx="6762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44E8C30F-DFA3-4892-967F-EC56D37C0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6058" y="631453"/>
              <a:ext cx="590550" cy="2927350"/>
            </a:xfrm>
            <a:prstGeom prst="rect">
              <a:avLst/>
            </a:prstGeom>
            <a:solidFill>
              <a:srgbClr val="CCFF33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 altLang="zh-CN" sz="1600" dirty="0">
                <a:latin typeface="+mn-ea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 altLang="zh-CN" sz="1600" dirty="0">
                <a:latin typeface="+mn-ea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 altLang="zh-CN" sz="1600" dirty="0">
                <a:latin typeface="+mn-ea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1600" b="1" dirty="0">
                  <a:latin typeface="+mn-ea"/>
                  <a:cs typeface="Times New Roman" panose="02020603050405020304" pitchFamily="18" charset="0"/>
                </a:rPr>
                <a:t>行</a:t>
              </a: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1600" b="1" dirty="0">
                  <a:latin typeface="+mn-ea"/>
                  <a:cs typeface="Times New Roman" panose="02020603050405020304" pitchFamily="18" charset="0"/>
                </a:rPr>
                <a:t>选</a:t>
              </a: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1600" b="1" dirty="0">
                  <a:latin typeface="+mn-ea"/>
                  <a:cs typeface="Times New Roman" panose="02020603050405020304" pitchFamily="18" charset="0"/>
                </a:rPr>
                <a:t>择</a:t>
              </a:r>
              <a:endParaRPr lang="zh-CN" altLang="en-US" sz="4000" b="1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CA5FC7CF-A995-4609-93F4-DF2D425222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8121" y="3687391"/>
              <a:ext cx="590550" cy="1528762"/>
            </a:xfrm>
            <a:prstGeom prst="rect">
              <a:avLst/>
            </a:prstGeom>
            <a:solidFill>
              <a:srgbClr val="00FFFF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  <a:buClr>
                  <a:schemeClr val="accent2"/>
                </a:buClr>
              </a:pPr>
              <a:endParaRPr lang="en-US" altLang="zh-CN" sz="1600" dirty="0">
                <a:latin typeface="+mn-ea"/>
                <a:cs typeface="Times New Roman" panose="02020603050405020304" pitchFamily="18" charset="0"/>
              </a:endParaRPr>
            </a:p>
            <a:p>
              <a:pPr algn="ctr">
                <a:lnSpc>
                  <a:spcPct val="120000"/>
                </a:lnSpc>
                <a:spcBef>
                  <a:spcPts val="300"/>
                </a:spcBef>
                <a:buClr>
                  <a:schemeClr val="accent2"/>
                </a:buClr>
              </a:pPr>
              <a:r>
                <a:rPr lang="zh-CN" altLang="en-US" sz="1600" b="1" dirty="0">
                  <a:latin typeface="+mn-ea"/>
                  <a:cs typeface="Times New Roman" panose="02020603050405020304" pitchFamily="18" charset="0"/>
                </a:rPr>
                <a:t>输入</a:t>
              </a: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1600" b="1" dirty="0">
                  <a:latin typeface="+mn-ea"/>
                  <a:cs typeface="Times New Roman" panose="02020603050405020304" pitchFamily="18" charset="0"/>
                </a:rPr>
                <a:t>数据</a:t>
              </a:r>
            </a:p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1600" b="1" dirty="0">
                  <a:latin typeface="+mn-ea"/>
                  <a:cs typeface="Times New Roman" panose="02020603050405020304" pitchFamily="18" charset="0"/>
                </a:rPr>
                <a:t>控制</a:t>
              </a:r>
              <a:endParaRPr lang="zh-CN" altLang="en-US" sz="4000" b="1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EA5002EB-C01C-45A4-B131-7F8F118100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2959" y="715591"/>
              <a:ext cx="63182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AFB4020E-AF2C-44A4-A47D-A293709627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96609" y="3446091"/>
              <a:ext cx="63182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2" name="Line 12">
              <a:extLst>
                <a:ext uri="{FF2B5EF4-FFF2-40B4-BE49-F238E27FC236}">
                  <a16:creationId xmlns:a16="http://schemas.microsoft.com/office/drawing/2014/main" id="{66DD109C-D066-40AF-99F6-0B070153A4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2896" y="3536578"/>
              <a:ext cx="0" cy="2349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13">
              <a:extLst>
                <a:ext uri="{FF2B5EF4-FFF2-40B4-BE49-F238E27FC236}">
                  <a16:creationId xmlns:a16="http://schemas.microsoft.com/office/drawing/2014/main" id="{AB49C371-E2D4-4D3E-8DA1-D84CE64BBB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5183" y="3474666"/>
              <a:ext cx="122555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>
                  <a:latin typeface="+mn-ea"/>
                  <a:cs typeface="Times New Roman" panose="02020603050405020304" pitchFamily="18" charset="0"/>
                </a:rPr>
                <a:t>…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14">
              <a:extLst>
                <a:ext uri="{FF2B5EF4-FFF2-40B4-BE49-F238E27FC236}">
                  <a16:creationId xmlns:a16="http://schemas.microsoft.com/office/drawing/2014/main" id="{97A00E84-9E80-4B15-B161-3DDB4A3A0E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6146" y="1645867"/>
              <a:ext cx="393700" cy="695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>
                  <a:latin typeface="+mn-ea"/>
                  <a:cs typeface="Times New Roman" panose="02020603050405020304" pitchFamily="18" charset="0"/>
                </a:rPr>
                <a:t>…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1">
              <a:extLst>
                <a:ext uri="{FF2B5EF4-FFF2-40B4-BE49-F238E27FC236}">
                  <a16:creationId xmlns:a16="http://schemas.microsoft.com/office/drawing/2014/main" id="{E805E19E-51E2-4D5D-ACAE-07F7BA93B3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1259" y="547317"/>
              <a:ext cx="379413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sz="1600" b="1" baseline="-25000">
                  <a:latin typeface="+mn-ea"/>
                  <a:cs typeface="Times New Roman" panose="02020603050405020304" pitchFamily="18" charset="0"/>
                </a:rPr>
                <a:t>3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2">
              <a:extLst>
                <a:ext uri="{FF2B5EF4-FFF2-40B4-BE49-F238E27FC236}">
                  <a16:creationId xmlns:a16="http://schemas.microsoft.com/office/drawing/2014/main" id="{1C2F48F1-A077-4941-BBEE-D10A34E8B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1259" y="1029917"/>
              <a:ext cx="379413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sz="1600" b="1" baseline="-25000">
                  <a:latin typeface="+mn-ea"/>
                  <a:cs typeface="Times New Roman" panose="02020603050405020304" pitchFamily="18" charset="0"/>
                </a:rPr>
                <a:t>4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23">
              <a:extLst>
                <a:ext uri="{FF2B5EF4-FFF2-40B4-BE49-F238E27FC236}">
                  <a16:creationId xmlns:a16="http://schemas.microsoft.com/office/drawing/2014/main" id="{6FAB2A07-777A-4A6C-A5F9-57C509704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1259" y="1515692"/>
              <a:ext cx="379413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sz="1600" b="1" baseline="-25000">
                  <a:latin typeface="+mn-ea"/>
                  <a:cs typeface="Times New Roman" panose="02020603050405020304" pitchFamily="18" charset="0"/>
                </a:rPr>
                <a:t>5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4">
              <a:extLst>
                <a:ext uri="{FF2B5EF4-FFF2-40B4-BE49-F238E27FC236}">
                  <a16:creationId xmlns:a16="http://schemas.microsoft.com/office/drawing/2014/main" id="{273F79D8-1240-4CB1-BF6D-D726AF0CB2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1259" y="2001467"/>
              <a:ext cx="379413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sz="1600" b="1" baseline="-25000">
                  <a:latin typeface="+mn-ea"/>
                  <a:cs typeface="Times New Roman" panose="02020603050405020304" pitchFamily="18" charset="0"/>
                </a:rPr>
                <a:t>6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25">
              <a:extLst>
                <a:ext uri="{FF2B5EF4-FFF2-40B4-BE49-F238E27FC236}">
                  <a16:creationId xmlns:a16="http://schemas.microsoft.com/office/drawing/2014/main" id="{636821E2-05EE-4144-805C-4A8132535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1259" y="2484066"/>
              <a:ext cx="379413" cy="241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sz="1600" b="1" baseline="-25000">
                  <a:latin typeface="+mn-ea"/>
                  <a:cs typeface="Times New Roman" panose="02020603050405020304" pitchFamily="18" charset="0"/>
                </a:rPr>
                <a:t>7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" name="Text Box 26">
              <a:extLst>
                <a:ext uri="{FF2B5EF4-FFF2-40B4-BE49-F238E27FC236}">
                  <a16:creationId xmlns:a16="http://schemas.microsoft.com/office/drawing/2014/main" id="{73E63584-5110-47D2-8F15-A32D65C39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1259" y="2969841"/>
              <a:ext cx="379413" cy="241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sz="1600" b="1" baseline="-25000">
                  <a:latin typeface="+mn-ea"/>
                  <a:cs typeface="Times New Roman" panose="02020603050405020304" pitchFamily="18" charset="0"/>
                </a:rPr>
                <a:t>8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1" name="Text Box 27">
              <a:extLst>
                <a:ext uri="{FF2B5EF4-FFF2-40B4-BE49-F238E27FC236}">
                  <a16:creationId xmlns:a16="http://schemas.microsoft.com/office/drawing/2014/main" id="{FA21A89C-3636-4297-916E-9D378D428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0734" y="3617541"/>
              <a:ext cx="500063" cy="241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I/O</a:t>
              </a:r>
              <a:r>
                <a:rPr lang="en-US" altLang="zh-CN" sz="1600" b="1" baseline="-25000">
                  <a:latin typeface="+mn-ea"/>
                  <a:cs typeface="Times New Roman" panose="02020603050405020304" pitchFamily="18" charset="0"/>
                </a:rPr>
                <a:t>1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28">
              <a:extLst>
                <a:ext uri="{FF2B5EF4-FFF2-40B4-BE49-F238E27FC236}">
                  <a16:creationId xmlns:a16="http://schemas.microsoft.com/office/drawing/2014/main" id="{FAEAC8C9-32F6-4407-858D-5CE102974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8197" y="4058866"/>
              <a:ext cx="503237" cy="239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I/O</a:t>
              </a:r>
              <a:r>
                <a:rPr lang="en-US" altLang="zh-CN" sz="1600" b="1" baseline="-25000">
                  <a:latin typeface="+mn-ea"/>
                  <a:cs typeface="Times New Roman" panose="02020603050405020304" pitchFamily="18" charset="0"/>
                </a:rPr>
                <a:t>2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29">
              <a:extLst>
                <a:ext uri="{FF2B5EF4-FFF2-40B4-BE49-F238E27FC236}">
                  <a16:creationId xmlns:a16="http://schemas.microsoft.com/office/drawing/2014/main" id="{1D4A5553-29BA-409F-A6C5-31B38209DA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8197" y="4501779"/>
              <a:ext cx="503237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I/O</a:t>
              </a:r>
              <a:r>
                <a:rPr lang="en-US" altLang="zh-CN" sz="1600" b="1" baseline="-25000">
                  <a:latin typeface="+mn-ea"/>
                  <a:cs typeface="Times New Roman" panose="02020603050405020304" pitchFamily="18" charset="0"/>
                </a:rPr>
                <a:t>3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30">
              <a:extLst>
                <a:ext uri="{FF2B5EF4-FFF2-40B4-BE49-F238E27FC236}">
                  <a16:creationId xmlns:a16="http://schemas.microsoft.com/office/drawing/2014/main" id="{BEB45BC2-7C29-4531-B969-902EFB531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8197" y="4943104"/>
              <a:ext cx="503237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 dirty="0">
                  <a:latin typeface="+mn-ea"/>
                  <a:cs typeface="Times New Roman" panose="02020603050405020304" pitchFamily="18" charset="0"/>
                </a:rPr>
                <a:t>I/O</a:t>
              </a:r>
              <a:r>
                <a:rPr lang="en-US" altLang="zh-CN" sz="1600" b="1" baseline="-25000" dirty="0">
                  <a:latin typeface="+mn-ea"/>
                  <a:cs typeface="Times New Roman" panose="02020603050405020304" pitchFamily="18" charset="0"/>
                </a:rPr>
                <a:t>4</a:t>
              </a:r>
              <a:endParaRPr lang="en-US" altLang="zh-CN" sz="4000" b="1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31">
              <a:extLst>
                <a:ext uri="{FF2B5EF4-FFF2-40B4-BE49-F238E27FC236}">
                  <a16:creationId xmlns:a16="http://schemas.microsoft.com/office/drawing/2014/main" id="{155FE3E1-78BE-470F-B209-21CCFBEDC5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9696" y="5058991"/>
              <a:ext cx="296862" cy="239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sz="1600" baseline="-25000">
                  <a:latin typeface="+mn-ea"/>
                  <a:cs typeface="Times New Roman" panose="02020603050405020304" pitchFamily="18" charset="0"/>
                </a:rPr>
                <a:t>0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32">
              <a:extLst>
                <a:ext uri="{FF2B5EF4-FFF2-40B4-BE49-F238E27FC236}">
                  <a16:creationId xmlns:a16="http://schemas.microsoft.com/office/drawing/2014/main" id="{4E82D2A4-30D1-4CA7-BD97-12602BF24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771" y="5051053"/>
              <a:ext cx="298450" cy="241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sz="1600" baseline="-25000">
                  <a:latin typeface="+mn-ea"/>
                  <a:cs typeface="Times New Roman" panose="02020603050405020304" pitchFamily="18" charset="0"/>
                </a:rPr>
                <a:t>1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33">
              <a:extLst>
                <a:ext uri="{FF2B5EF4-FFF2-40B4-BE49-F238E27FC236}">
                  <a16:creationId xmlns:a16="http://schemas.microsoft.com/office/drawing/2014/main" id="{5D6F2747-4612-47F0-B98F-1413411CE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1434" y="5051053"/>
              <a:ext cx="296863" cy="241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sz="1600" baseline="-25000">
                  <a:latin typeface="+mn-ea"/>
                  <a:cs typeface="Times New Roman" panose="02020603050405020304" pitchFamily="18" charset="0"/>
                </a:rPr>
                <a:t>2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8" name="Text Box 34">
              <a:extLst>
                <a:ext uri="{FF2B5EF4-FFF2-40B4-BE49-F238E27FC236}">
                  <a16:creationId xmlns:a16="http://schemas.microsoft.com/office/drawing/2014/main" id="{096AEF81-FB97-4FB2-A001-40B739847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6272" y="5051053"/>
              <a:ext cx="293687" cy="241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>
                  <a:latin typeface="+mn-ea"/>
                  <a:cs typeface="Times New Roman" panose="02020603050405020304" pitchFamily="18" charset="0"/>
                </a:rPr>
                <a:t>A</a:t>
              </a:r>
              <a:r>
                <a:rPr lang="en-US" altLang="zh-CN" sz="1600" baseline="-25000">
                  <a:latin typeface="+mn-ea"/>
                  <a:cs typeface="Times New Roman" panose="02020603050405020304" pitchFamily="18" charset="0"/>
                </a:rPr>
                <a:t>9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9" name="Oval 35">
              <a:extLst>
                <a:ext uri="{FF2B5EF4-FFF2-40B4-BE49-F238E27FC236}">
                  <a16:creationId xmlns:a16="http://schemas.microsoft.com/office/drawing/2014/main" id="{9AAE5995-ADA4-4709-AE4D-C51EAA5E4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4496" y="4146179"/>
              <a:ext cx="55562" cy="476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" name="Oval 36">
              <a:extLst>
                <a:ext uri="{FF2B5EF4-FFF2-40B4-BE49-F238E27FC236}">
                  <a16:creationId xmlns:a16="http://schemas.microsoft.com/office/drawing/2014/main" id="{B03FC2B0-CA01-419E-9AFD-3C972A089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5621" y="3695329"/>
              <a:ext cx="55562" cy="476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1" name="Oval 37">
              <a:extLst>
                <a:ext uri="{FF2B5EF4-FFF2-40B4-BE49-F238E27FC236}">
                  <a16:creationId xmlns:a16="http://schemas.microsoft.com/office/drawing/2014/main" id="{22386B31-EAD9-4801-8237-7D1E1A0E5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7021" y="4582742"/>
              <a:ext cx="55562" cy="460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2" name="Oval 38">
              <a:extLst>
                <a:ext uri="{FF2B5EF4-FFF2-40B4-BE49-F238E27FC236}">
                  <a16:creationId xmlns:a16="http://schemas.microsoft.com/office/drawing/2014/main" id="{82F4DA1A-DF68-45C5-A9F5-4462759F4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621" y="4336678"/>
              <a:ext cx="55562" cy="460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3" name="Oval 39">
              <a:extLst>
                <a:ext uri="{FF2B5EF4-FFF2-40B4-BE49-F238E27FC236}">
                  <a16:creationId xmlns:a16="http://schemas.microsoft.com/office/drawing/2014/main" id="{F17FA81D-8450-43D2-AB36-7665EA8D0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621" y="4774828"/>
              <a:ext cx="55562" cy="460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4" name="Oval 40">
              <a:extLst>
                <a:ext uri="{FF2B5EF4-FFF2-40B4-BE49-F238E27FC236}">
                  <a16:creationId xmlns:a16="http://schemas.microsoft.com/office/drawing/2014/main" id="{0121BD9E-AAAC-4E0A-B18F-E7201D1B9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621" y="5197104"/>
              <a:ext cx="55562" cy="476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5" name="Line 41">
              <a:extLst>
                <a:ext uri="{FF2B5EF4-FFF2-40B4-BE49-F238E27FC236}">
                  <a16:creationId xmlns:a16="http://schemas.microsoft.com/office/drawing/2014/main" id="{1A4A9F14-03ED-4F62-BB0D-CD9BD9ABAA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1959" y="5222566"/>
              <a:ext cx="1555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6" name="Line 42">
              <a:extLst>
                <a:ext uri="{FF2B5EF4-FFF2-40B4-BE49-F238E27FC236}">
                  <a16:creationId xmlns:a16="http://schemas.microsoft.com/office/drawing/2014/main" id="{0E135B84-C92D-4836-99DA-E1823D83F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1959" y="4797878"/>
              <a:ext cx="1555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7" name="Line 43">
              <a:extLst>
                <a:ext uri="{FF2B5EF4-FFF2-40B4-BE49-F238E27FC236}">
                  <a16:creationId xmlns:a16="http://schemas.microsoft.com/office/drawing/2014/main" id="{EEE642DB-1352-4383-BDD2-2E3D7EB96F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1959" y="4362841"/>
              <a:ext cx="15557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E5B589C9-2B6C-4597-B8BC-3768C7FB4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834" y="5041528"/>
              <a:ext cx="5470525" cy="590550"/>
            </a:xfrm>
            <a:custGeom>
              <a:avLst/>
              <a:gdLst>
                <a:gd name="T0" fmla="*/ 0 w 2753"/>
                <a:gd name="T1" fmla="*/ 0 h 566"/>
                <a:gd name="T2" fmla="*/ 0 w 2753"/>
                <a:gd name="T3" fmla="*/ 2147483647 h 566"/>
                <a:gd name="T4" fmla="*/ 2147483647 w 2753"/>
                <a:gd name="T5" fmla="*/ 2147483647 h 566"/>
                <a:gd name="T6" fmla="*/ 0 60000 65536"/>
                <a:gd name="T7" fmla="*/ 0 60000 65536"/>
                <a:gd name="T8" fmla="*/ 0 60000 65536"/>
                <a:gd name="T9" fmla="*/ 0 w 2753"/>
                <a:gd name="T10" fmla="*/ 0 h 566"/>
                <a:gd name="T11" fmla="*/ 2753 w 2753"/>
                <a:gd name="T12" fmla="*/ 566 h 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53" h="566">
                  <a:moveTo>
                    <a:pt x="0" y="0"/>
                  </a:moveTo>
                  <a:lnTo>
                    <a:pt x="0" y="566"/>
                  </a:lnTo>
                  <a:lnTo>
                    <a:pt x="2753" y="56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9" name="Line 45">
              <a:extLst>
                <a:ext uri="{FF2B5EF4-FFF2-40B4-BE49-F238E27FC236}">
                  <a16:creationId xmlns:a16="http://schemas.microsoft.com/office/drawing/2014/main" id="{F62348DA-B9D6-4C18-836E-BC1BB89E92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3633" y="3180978"/>
              <a:ext cx="338138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0" name="Line 46">
              <a:extLst>
                <a:ext uri="{FF2B5EF4-FFF2-40B4-BE49-F238E27FC236}">
                  <a16:creationId xmlns:a16="http://schemas.microsoft.com/office/drawing/2014/main" id="{638FE36C-9CFF-45BF-9E34-5DA0842019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4322" y="3092078"/>
              <a:ext cx="649287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AC31000C-299D-43D4-8899-285C811C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797" y="3265117"/>
              <a:ext cx="954087" cy="160337"/>
            </a:xfrm>
            <a:custGeom>
              <a:avLst/>
              <a:gdLst>
                <a:gd name="T0" fmla="*/ 2147483647 w 480"/>
                <a:gd name="T1" fmla="*/ 0 h 99"/>
                <a:gd name="T2" fmla="*/ 0 w 480"/>
                <a:gd name="T3" fmla="*/ 0 h 99"/>
                <a:gd name="T4" fmla="*/ 0 w 480"/>
                <a:gd name="T5" fmla="*/ 2147483647 h 99"/>
                <a:gd name="T6" fmla="*/ 2147483647 w 480"/>
                <a:gd name="T7" fmla="*/ 2147483647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99"/>
                <a:gd name="T14" fmla="*/ 480 w 480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99">
                  <a:moveTo>
                    <a:pt x="111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480" y="99"/>
                  </a:lnTo>
                </a:path>
              </a:pathLst>
            </a:cu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48">
              <a:extLst>
                <a:ext uri="{FF2B5EF4-FFF2-40B4-BE49-F238E27FC236}">
                  <a16:creationId xmlns:a16="http://schemas.microsoft.com/office/drawing/2014/main" id="{F59B1A86-B76E-49E1-9EF5-B2F86A0BC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197" y="3023817"/>
              <a:ext cx="320675" cy="327025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3" name="AutoShape 49">
              <a:extLst>
                <a:ext uri="{FF2B5EF4-FFF2-40B4-BE49-F238E27FC236}">
                  <a16:creationId xmlns:a16="http://schemas.microsoft.com/office/drawing/2014/main" id="{7DC49AA2-D557-484A-9113-B6AFDA564E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25109" y="3122242"/>
              <a:ext cx="98425" cy="1174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4" name="Line 50">
              <a:extLst>
                <a:ext uri="{FF2B5EF4-FFF2-40B4-BE49-F238E27FC236}">
                  <a16:creationId xmlns:a16="http://schemas.microsoft.com/office/drawing/2014/main" id="{F7F7BC62-50BD-471E-AA2F-16937EFD88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3633" y="2698378"/>
              <a:ext cx="338138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5" name="Line 51">
              <a:extLst>
                <a:ext uri="{FF2B5EF4-FFF2-40B4-BE49-F238E27FC236}">
                  <a16:creationId xmlns:a16="http://schemas.microsoft.com/office/drawing/2014/main" id="{A95BD6AC-2A50-41F8-8A86-5319F5CB98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4322" y="2609478"/>
              <a:ext cx="649287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67283845-8675-4B09-BFE6-A709AF1D8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797" y="2782517"/>
              <a:ext cx="954087" cy="160337"/>
            </a:xfrm>
            <a:custGeom>
              <a:avLst/>
              <a:gdLst>
                <a:gd name="T0" fmla="*/ 2147483647 w 480"/>
                <a:gd name="T1" fmla="*/ 0 h 99"/>
                <a:gd name="T2" fmla="*/ 0 w 480"/>
                <a:gd name="T3" fmla="*/ 0 h 99"/>
                <a:gd name="T4" fmla="*/ 0 w 480"/>
                <a:gd name="T5" fmla="*/ 2147483647 h 99"/>
                <a:gd name="T6" fmla="*/ 2147483647 w 480"/>
                <a:gd name="T7" fmla="*/ 2147483647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99"/>
                <a:gd name="T14" fmla="*/ 480 w 480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99">
                  <a:moveTo>
                    <a:pt x="111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480" y="99"/>
                  </a:lnTo>
                </a:path>
              </a:pathLst>
            </a:cu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53">
              <a:extLst>
                <a:ext uri="{FF2B5EF4-FFF2-40B4-BE49-F238E27FC236}">
                  <a16:creationId xmlns:a16="http://schemas.microsoft.com/office/drawing/2014/main" id="{8BDC11C0-A98E-4999-845C-8E6636587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197" y="2541217"/>
              <a:ext cx="320675" cy="327025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8" name="AutoShape 54">
              <a:extLst>
                <a:ext uri="{FF2B5EF4-FFF2-40B4-BE49-F238E27FC236}">
                  <a16:creationId xmlns:a16="http://schemas.microsoft.com/office/drawing/2014/main" id="{78C5B90D-513C-4295-8A87-3C434F4A1B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25109" y="2639642"/>
              <a:ext cx="98425" cy="1174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9" name="Line 55">
              <a:extLst>
                <a:ext uri="{FF2B5EF4-FFF2-40B4-BE49-F238E27FC236}">
                  <a16:creationId xmlns:a16="http://schemas.microsoft.com/office/drawing/2014/main" id="{341C855C-5177-4CE1-BB55-645F555C2C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3633" y="767978"/>
              <a:ext cx="338138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" name="Line 56">
              <a:extLst>
                <a:ext uri="{FF2B5EF4-FFF2-40B4-BE49-F238E27FC236}">
                  <a16:creationId xmlns:a16="http://schemas.microsoft.com/office/drawing/2014/main" id="{C4DF2D72-B88F-4994-9C16-28AE784975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4322" y="677491"/>
              <a:ext cx="649287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B5DDC806-B57B-4F7A-8ED3-0D38C8073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797" y="852117"/>
              <a:ext cx="954087" cy="160337"/>
            </a:xfrm>
            <a:custGeom>
              <a:avLst/>
              <a:gdLst>
                <a:gd name="T0" fmla="*/ 2147483647 w 480"/>
                <a:gd name="T1" fmla="*/ 0 h 99"/>
                <a:gd name="T2" fmla="*/ 0 w 480"/>
                <a:gd name="T3" fmla="*/ 0 h 99"/>
                <a:gd name="T4" fmla="*/ 0 w 480"/>
                <a:gd name="T5" fmla="*/ 2147483647 h 99"/>
                <a:gd name="T6" fmla="*/ 2147483647 w 480"/>
                <a:gd name="T7" fmla="*/ 2147483647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99"/>
                <a:gd name="T14" fmla="*/ 480 w 480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99">
                  <a:moveTo>
                    <a:pt x="111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480" y="99"/>
                  </a:lnTo>
                </a:path>
              </a:pathLst>
            </a:cu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58">
              <a:extLst>
                <a:ext uri="{FF2B5EF4-FFF2-40B4-BE49-F238E27FC236}">
                  <a16:creationId xmlns:a16="http://schemas.microsoft.com/office/drawing/2014/main" id="{CAEDABA9-C6A7-4E27-A48F-275D1FAD2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197" y="610817"/>
              <a:ext cx="320675" cy="325437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3" name="AutoShape 59">
              <a:extLst>
                <a:ext uri="{FF2B5EF4-FFF2-40B4-BE49-F238E27FC236}">
                  <a16:creationId xmlns:a16="http://schemas.microsoft.com/office/drawing/2014/main" id="{775D2822-0562-42F5-A464-19D40C31A4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25109" y="709242"/>
              <a:ext cx="98425" cy="1174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4" name="Line 60">
              <a:extLst>
                <a:ext uri="{FF2B5EF4-FFF2-40B4-BE49-F238E27FC236}">
                  <a16:creationId xmlns:a16="http://schemas.microsoft.com/office/drawing/2014/main" id="{81C36466-27B6-4C02-8E9F-86FDC2C19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3633" y="1250578"/>
              <a:ext cx="338138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5" name="Line 61">
              <a:extLst>
                <a:ext uri="{FF2B5EF4-FFF2-40B4-BE49-F238E27FC236}">
                  <a16:creationId xmlns:a16="http://schemas.microsoft.com/office/drawing/2014/main" id="{5E1F5BA0-CAF5-44F3-9340-7F5D4EE2E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4322" y="1160091"/>
              <a:ext cx="649287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FDB4FFEF-38E8-4267-9291-E270E53AB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797" y="1334717"/>
              <a:ext cx="954087" cy="160337"/>
            </a:xfrm>
            <a:custGeom>
              <a:avLst/>
              <a:gdLst>
                <a:gd name="T0" fmla="*/ 2147483647 w 480"/>
                <a:gd name="T1" fmla="*/ 0 h 99"/>
                <a:gd name="T2" fmla="*/ 0 w 480"/>
                <a:gd name="T3" fmla="*/ 0 h 99"/>
                <a:gd name="T4" fmla="*/ 0 w 480"/>
                <a:gd name="T5" fmla="*/ 2147483647 h 99"/>
                <a:gd name="T6" fmla="*/ 2147483647 w 480"/>
                <a:gd name="T7" fmla="*/ 2147483647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99"/>
                <a:gd name="T14" fmla="*/ 480 w 480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99">
                  <a:moveTo>
                    <a:pt x="111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480" y="99"/>
                  </a:lnTo>
                </a:path>
              </a:pathLst>
            </a:cu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3">
              <a:extLst>
                <a:ext uri="{FF2B5EF4-FFF2-40B4-BE49-F238E27FC236}">
                  <a16:creationId xmlns:a16="http://schemas.microsoft.com/office/drawing/2014/main" id="{E7B5F0F5-8D5A-4F12-ADAA-3EDC677D3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197" y="1093417"/>
              <a:ext cx="320675" cy="325437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8" name="AutoShape 64">
              <a:extLst>
                <a:ext uri="{FF2B5EF4-FFF2-40B4-BE49-F238E27FC236}">
                  <a16:creationId xmlns:a16="http://schemas.microsoft.com/office/drawing/2014/main" id="{8357D76B-6D14-4975-A696-66BC8065CD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25109" y="1191842"/>
              <a:ext cx="98425" cy="1174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7AE01EBC-9441-44B3-A826-011941C13E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3633" y="1733178"/>
              <a:ext cx="338138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602B96EC-5649-4707-ADF8-73C087CE9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4322" y="1642691"/>
              <a:ext cx="649287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E465A7A6-3CD4-4D83-B11F-8320DF453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797" y="1817317"/>
              <a:ext cx="954087" cy="160337"/>
            </a:xfrm>
            <a:custGeom>
              <a:avLst/>
              <a:gdLst>
                <a:gd name="T0" fmla="*/ 2147483647 w 480"/>
                <a:gd name="T1" fmla="*/ 0 h 99"/>
                <a:gd name="T2" fmla="*/ 0 w 480"/>
                <a:gd name="T3" fmla="*/ 0 h 99"/>
                <a:gd name="T4" fmla="*/ 0 w 480"/>
                <a:gd name="T5" fmla="*/ 2147483647 h 99"/>
                <a:gd name="T6" fmla="*/ 2147483647 w 480"/>
                <a:gd name="T7" fmla="*/ 2147483647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99"/>
                <a:gd name="T14" fmla="*/ 480 w 480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99">
                  <a:moveTo>
                    <a:pt x="111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480" y="99"/>
                  </a:lnTo>
                </a:path>
              </a:pathLst>
            </a:cu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68">
              <a:extLst>
                <a:ext uri="{FF2B5EF4-FFF2-40B4-BE49-F238E27FC236}">
                  <a16:creationId xmlns:a16="http://schemas.microsoft.com/office/drawing/2014/main" id="{D9AEC1C3-5642-4C20-BEF2-9025E61BE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197" y="1576017"/>
              <a:ext cx="320675" cy="325437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3" name="AutoShape 69">
              <a:extLst>
                <a:ext uri="{FF2B5EF4-FFF2-40B4-BE49-F238E27FC236}">
                  <a16:creationId xmlns:a16="http://schemas.microsoft.com/office/drawing/2014/main" id="{98346944-B2F0-4F1B-A4A8-3E48E56719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25109" y="1674442"/>
              <a:ext cx="98425" cy="1174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4" name="Line 70">
              <a:extLst>
                <a:ext uri="{FF2B5EF4-FFF2-40B4-BE49-F238E27FC236}">
                  <a16:creationId xmlns:a16="http://schemas.microsoft.com/office/drawing/2014/main" id="{79B86344-E1FA-4F37-936D-DD8BC690C9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3633" y="2215778"/>
              <a:ext cx="338138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5" name="Line 71">
              <a:extLst>
                <a:ext uri="{FF2B5EF4-FFF2-40B4-BE49-F238E27FC236}">
                  <a16:creationId xmlns:a16="http://schemas.microsoft.com/office/drawing/2014/main" id="{1530CF56-616C-4595-BEA4-58EF6232C3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4322" y="2125291"/>
              <a:ext cx="649287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5AF73DF1-E555-41B8-A05E-6F44CDD82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797" y="2299917"/>
              <a:ext cx="954087" cy="160337"/>
            </a:xfrm>
            <a:custGeom>
              <a:avLst/>
              <a:gdLst>
                <a:gd name="T0" fmla="*/ 2147483647 w 480"/>
                <a:gd name="T1" fmla="*/ 0 h 99"/>
                <a:gd name="T2" fmla="*/ 0 w 480"/>
                <a:gd name="T3" fmla="*/ 0 h 99"/>
                <a:gd name="T4" fmla="*/ 0 w 480"/>
                <a:gd name="T5" fmla="*/ 2147483647 h 99"/>
                <a:gd name="T6" fmla="*/ 2147483647 w 480"/>
                <a:gd name="T7" fmla="*/ 2147483647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99"/>
                <a:gd name="T14" fmla="*/ 480 w 480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99">
                  <a:moveTo>
                    <a:pt x="111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480" y="99"/>
                  </a:lnTo>
                </a:path>
              </a:pathLst>
            </a:cu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7" name="Rectangle 73">
              <a:extLst>
                <a:ext uri="{FF2B5EF4-FFF2-40B4-BE49-F238E27FC236}">
                  <a16:creationId xmlns:a16="http://schemas.microsoft.com/office/drawing/2014/main" id="{5782C1AD-A79B-4C82-BD1E-557B00503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6197" y="2058617"/>
              <a:ext cx="320675" cy="325437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8" name="AutoShape 74">
              <a:extLst>
                <a:ext uri="{FF2B5EF4-FFF2-40B4-BE49-F238E27FC236}">
                  <a16:creationId xmlns:a16="http://schemas.microsoft.com/office/drawing/2014/main" id="{BF90F7B4-C309-4F1F-81D0-7E2D22FBC0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25109" y="2157042"/>
              <a:ext cx="98425" cy="1174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9" name="Line 75">
              <a:extLst>
                <a:ext uri="{FF2B5EF4-FFF2-40B4-BE49-F238E27FC236}">
                  <a16:creationId xmlns:a16="http://schemas.microsoft.com/office/drawing/2014/main" id="{61AE7DA3-A051-4D75-A537-F85BB31C2D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3633" y="3763591"/>
              <a:ext cx="338138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0" name="Rectangle 76">
              <a:extLst>
                <a:ext uri="{FF2B5EF4-FFF2-40B4-BE49-F238E27FC236}">
                  <a16:creationId xmlns:a16="http://schemas.microsoft.com/office/drawing/2014/main" id="{556240A9-C37E-4633-830F-40594B316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947" y="3649292"/>
              <a:ext cx="320675" cy="325437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1" name="AutoShape 77">
              <a:extLst>
                <a:ext uri="{FF2B5EF4-FFF2-40B4-BE49-F238E27FC236}">
                  <a16:creationId xmlns:a16="http://schemas.microsoft.com/office/drawing/2014/main" id="{C793A92E-0D4F-4456-9FF2-276A9971F0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48859" y="3701679"/>
              <a:ext cx="98425" cy="1174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2" name="Oval 78">
              <a:extLst>
                <a:ext uri="{FF2B5EF4-FFF2-40B4-BE49-F238E27FC236}">
                  <a16:creationId xmlns:a16="http://schemas.microsoft.com/office/drawing/2014/main" id="{6E7E98BD-DC72-46DB-ADFF-E1A65780A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008" y="791792"/>
              <a:ext cx="107950" cy="90487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3" name="Oval 79">
              <a:extLst>
                <a:ext uri="{FF2B5EF4-FFF2-40B4-BE49-F238E27FC236}">
                  <a16:creationId xmlns:a16="http://schemas.microsoft.com/office/drawing/2014/main" id="{28FA5036-C7DA-4099-ADB9-7B5AD27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008" y="1280741"/>
              <a:ext cx="107950" cy="88900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4" name="Oval 80">
              <a:extLst>
                <a:ext uri="{FF2B5EF4-FFF2-40B4-BE49-F238E27FC236}">
                  <a16:creationId xmlns:a16="http://schemas.microsoft.com/office/drawing/2014/main" id="{C938D612-E0A6-43C5-8FB6-E88CFB926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008" y="1768104"/>
              <a:ext cx="107950" cy="93663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5" name="Oval 81">
              <a:extLst>
                <a:ext uri="{FF2B5EF4-FFF2-40B4-BE49-F238E27FC236}">
                  <a16:creationId xmlns:a16="http://schemas.microsoft.com/office/drawing/2014/main" id="{23B0250E-AEC0-45D3-B109-1268E9956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008" y="2257054"/>
              <a:ext cx="107950" cy="93663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6" name="Oval 82">
              <a:extLst>
                <a:ext uri="{FF2B5EF4-FFF2-40B4-BE49-F238E27FC236}">
                  <a16:creationId xmlns:a16="http://schemas.microsoft.com/office/drawing/2014/main" id="{2B79C012-A61A-4EDA-9918-F3BCED04F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008" y="2730128"/>
              <a:ext cx="107950" cy="90488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7" name="Oval 83">
              <a:extLst>
                <a:ext uri="{FF2B5EF4-FFF2-40B4-BE49-F238E27FC236}">
                  <a16:creationId xmlns:a16="http://schemas.microsoft.com/office/drawing/2014/main" id="{F50A746F-0ED3-444D-AAF9-AB952350F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008" y="3219078"/>
              <a:ext cx="107950" cy="90488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8" name="Line 84">
              <a:extLst>
                <a:ext uri="{FF2B5EF4-FFF2-40B4-BE49-F238E27FC236}">
                  <a16:creationId xmlns:a16="http://schemas.microsoft.com/office/drawing/2014/main" id="{09B11495-6464-4D0F-83D0-0D7E3CD839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3633" y="4211266"/>
              <a:ext cx="338138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9" name="Rectangle 85">
              <a:extLst>
                <a:ext uri="{FF2B5EF4-FFF2-40B4-BE49-F238E27FC236}">
                  <a16:creationId xmlns:a16="http://schemas.microsoft.com/office/drawing/2014/main" id="{2B105868-3FA4-432D-974D-BF83253A2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947" y="4096967"/>
              <a:ext cx="320675" cy="325437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0" name="AutoShape 86">
              <a:extLst>
                <a:ext uri="{FF2B5EF4-FFF2-40B4-BE49-F238E27FC236}">
                  <a16:creationId xmlns:a16="http://schemas.microsoft.com/office/drawing/2014/main" id="{043D6498-0A88-4402-83B4-4F38571F5A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48859" y="4149354"/>
              <a:ext cx="98425" cy="1174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1" name="Line 87">
              <a:extLst>
                <a:ext uri="{FF2B5EF4-FFF2-40B4-BE49-F238E27FC236}">
                  <a16:creationId xmlns:a16="http://schemas.microsoft.com/office/drawing/2014/main" id="{46BE84C2-8F8A-48CB-AD45-98E8FDD73C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3633" y="4652591"/>
              <a:ext cx="338138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2" name="Line 89">
              <a:extLst>
                <a:ext uri="{FF2B5EF4-FFF2-40B4-BE49-F238E27FC236}">
                  <a16:creationId xmlns:a16="http://schemas.microsoft.com/office/drawing/2014/main" id="{C6A4E5C3-0254-4734-9D44-6CCFB1CA98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565" y="3715966"/>
              <a:ext cx="810358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3" name="Line 90">
              <a:extLst>
                <a:ext uri="{FF2B5EF4-FFF2-40B4-BE49-F238E27FC236}">
                  <a16:creationId xmlns:a16="http://schemas.microsoft.com/office/drawing/2014/main" id="{4410BF4D-E079-4DD5-A6BB-F29CC717A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565" y="4165181"/>
              <a:ext cx="80010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4" name="Line 91">
              <a:extLst>
                <a:ext uri="{FF2B5EF4-FFF2-40B4-BE49-F238E27FC236}">
                  <a16:creationId xmlns:a16="http://schemas.microsoft.com/office/drawing/2014/main" id="{33DFDD38-5C8E-413E-8CD8-00280F15D5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5565" y="4609728"/>
              <a:ext cx="80010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5" name="Rectangle 92">
              <a:extLst>
                <a:ext uri="{FF2B5EF4-FFF2-40B4-BE49-F238E27FC236}">
                  <a16:creationId xmlns:a16="http://schemas.microsoft.com/office/drawing/2014/main" id="{E137BAD7-D9FA-4A66-9A39-FB1D053C6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947" y="4541467"/>
              <a:ext cx="320675" cy="327025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6" name="AutoShape 93">
              <a:extLst>
                <a:ext uri="{FF2B5EF4-FFF2-40B4-BE49-F238E27FC236}">
                  <a16:creationId xmlns:a16="http://schemas.microsoft.com/office/drawing/2014/main" id="{24B0D297-189D-489E-AE87-85691CCF3F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48859" y="4593854"/>
              <a:ext cx="98425" cy="1174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7" name="Line 94">
              <a:extLst>
                <a:ext uri="{FF2B5EF4-FFF2-40B4-BE49-F238E27FC236}">
                  <a16:creationId xmlns:a16="http://schemas.microsoft.com/office/drawing/2014/main" id="{CE6F9BAF-9EC6-4544-B592-54CF993DF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3633" y="5093916"/>
              <a:ext cx="338138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8" name="Line 95">
              <a:extLst>
                <a:ext uri="{FF2B5EF4-FFF2-40B4-BE49-F238E27FC236}">
                  <a16:creationId xmlns:a16="http://schemas.microsoft.com/office/drawing/2014/main" id="{FF1E949A-B8FC-4D67-9A3A-208C005C00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1908" y="5051053"/>
              <a:ext cx="90170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9" name="Rectangle 96">
              <a:extLst>
                <a:ext uri="{FF2B5EF4-FFF2-40B4-BE49-F238E27FC236}">
                  <a16:creationId xmlns:a16="http://schemas.microsoft.com/office/drawing/2014/main" id="{098CE898-CFDE-47E3-BEE8-3C85F2A55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947" y="4984378"/>
              <a:ext cx="320675" cy="325438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0" name="AutoShape 97">
              <a:extLst>
                <a:ext uri="{FF2B5EF4-FFF2-40B4-BE49-F238E27FC236}">
                  <a16:creationId xmlns:a16="http://schemas.microsoft.com/office/drawing/2014/main" id="{F76B9CB6-A93A-4343-9306-22683FFC09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648065" y="5035973"/>
              <a:ext cx="100013" cy="11747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1" name="Line 98">
              <a:extLst>
                <a:ext uri="{FF2B5EF4-FFF2-40B4-BE49-F238E27FC236}">
                  <a16:creationId xmlns:a16="http://schemas.microsoft.com/office/drawing/2014/main" id="{77A2638D-409D-43EA-BEAC-C153FF2A72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6164127" y="4854997"/>
              <a:ext cx="404812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2" name="Line 99">
              <a:extLst>
                <a:ext uri="{FF2B5EF4-FFF2-40B4-BE49-F238E27FC236}">
                  <a16:creationId xmlns:a16="http://schemas.microsoft.com/office/drawing/2014/main" id="{D093A7B6-4349-4983-940B-ABF4F93BD9E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352246" y="4427166"/>
              <a:ext cx="247650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9926FCDD-84E3-4F6B-A258-B2AA11D14E2F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336372" y="4514479"/>
              <a:ext cx="657225" cy="225425"/>
            </a:xfrm>
            <a:custGeom>
              <a:avLst/>
              <a:gdLst>
                <a:gd name="T0" fmla="*/ 2147483647 w 480"/>
                <a:gd name="T1" fmla="*/ 0 h 99"/>
                <a:gd name="T2" fmla="*/ 0 w 480"/>
                <a:gd name="T3" fmla="*/ 0 h 99"/>
                <a:gd name="T4" fmla="*/ 0 w 480"/>
                <a:gd name="T5" fmla="*/ 2147483647 h 99"/>
                <a:gd name="T6" fmla="*/ 2147483647 w 480"/>
                <a:gd name="T7" fmla="*/ 2147483647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99"/>
                <a:gd name="T14" fmla="*/ 480 w 480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99">
                  <a:moveTo>
                    <a:pt x="111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480" y="99"/>
                  </a:lnTo>
                </a:path>
              </a:pathLst>
            </a:cu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4" name="Rectangle 101">
              <a:extLst>
                <a:ext uri="{FF2B5EF4-FFF2-40B4-BE49-F238E27FC236}">
                  <a16:creationId xmlns:a16="http://schemas.microsoft.com/office/drawing/2014/main" id="{2801BCB2-53FF-4740-ACC0-8F94B24855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345103" y="4402560"/>
              <a:ext cx="269875" cy="385763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5" name="AutoShape 102">
              <a:extLst>
                <a:ext uri="{FF2B5EF4-FFF2-40B4-BE49-F238E27FC236}">
                  <a16:creationId xmlns:a16="http://schemas.microsoft.com/office/drawing/2014/main" id="{C82B1EDB-F86D-4D01-B847-EBBD19D28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334" y="4481142"/>
              <a:ext cx="117475" cy="9842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6" name="Oval 103">
              <a:extLst>
                <a:ext uri="{FF2B5EF4-FFF2-40B4-BE49-F238E27FC236}">
                  <a16:creationId xmlns:a16="http://schemas.microsoft.com/office/drawing/2014/main" id="{C2BCBD40-4C1E-46C2-8C78-41AAC82C64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509409" y="4728790"/>
              <a:ext cx="93662" cy="109537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7" name="Line 105">
              <a:extLst>
                <a:ext uri="{FF2B5EF4-FFF2-40B4-BE49-F238E27FC236}">
                  <a16:creationId xmlns:a16="http://schemas.microsoft.com/office/drawing/2014/main" id="{C5A6A000-CF21-4BFC-A3B9-3A04E31F49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6782448" y="4856059"/>
              <a:ext cx="403853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8" name="Line 106">
              <a:extLst>
                <a:ext uri="{FF2B5EF4-FFF2-40B4-BE49-F238E27FC236}">
                  <a16:creationId xmlns:a16="http://schemas.microsoft.com/office/drawing/2014/main" id="{5A2B9EB3-8104-4283-AE61-3D78C75220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6971170" y="4426602"/>
              <a:ext cx="24673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FCD16F09-4460-4A54-B8F9-4C3C0CEABF7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6954900" y="4515816"/>
              <a:ext cx="657571" cy="223097"/>
            </a:xfrm>
            <a:custGeom>
              <a:avLst/>
              <a:gdLst>
                <a:gd name="T0" fmla="*/ 295 w 480"/>
                <a:gd name="T1" fmla="*/ 0 h 99"/>
                <a:gd name="T2" fmla="*/ 0 w 480"/>
                <a:gd name="T3" fmla="*/ 0 h 99"/>
                <a:gd name="T4" fmla="*/ 0 w 480"/>
                <a:gd name="T5" fmla="*/ 1833 h 99"/>
                <a:gd name="T6" fmla="*/ 1277 w 480"/>
                <a:gd name="T7" fmla="*/ 1833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99"/>
                <a:gd name="T14" fmla="*/ 480 w 480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99">
                  <a:moveTo>
                    <a:pt x="111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480" y="99"/>
                  </a:lnTo>
                </a:path>
              </a:pathLst>
            </a:cu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0" name="Rectangle 108">
              <a:extLst>
                <a:ext uri="{FF2B5EF4-FFF2-40B4-BE49-F238E27FC236}">
                  <a16:creationId xmlns:a16="http://schemas.microsoft.com/office/drawing/2014/main" id="{D7A07E50-BC1D-4F58-9724-6CD7A08A7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963689" y="4401361"/>
              <a:ext cx="270011" cy="387995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1" name="AutoShape 109">
              <a:extLst>
                <a:ext uri="{FF2B5EF4-FFF2-40B4-BE49-F238E27FC236}">
                  <a16:creationId xmlns:a16="http://schemas.microsoft.com/office/drawing/2014/main" id="{2B2455D3-F784-4B9A-88A3-C447D94CC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4953" y="4480138"/>
              <a:ext cx="117784" cy="98927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2" name="Oval 110">
              <a:extLst>
                <a:ext uri="{FF2B5EF4-FFF2-40B4-BE49-F238E27FC236}">
                  <a16:creationId xmlns:a16="http://schemas.microsoft.com/office/drawing/2014/main" id="{7345F8EA-1C89-4304-AC41-3A5821F5D6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128243" y="4729748"/>
              <a:ext cx="91944" cy="109470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3" name="Line 112">
              <a:extLst>
                <a:ext uri="{FF2B5EF4-FFF2-40B4-BE49-F238E27FC236}">
                  <a16:creationId xmlns:a16="http://schemas.microsoft.com/office/drawing/2014/main" id="{F08C561E-63E1-4C20-82D5-517A6C6275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7404231" y="4856059"/>
              <a:ext cx="403853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4" name="Line 113">
              <a:extLst>
                <a:ext uri="{FF2B5EF4-FFF2-40B4-BE49-F238E27FC236}">
                  <a16:creationId xmlns:a16="http://schemas.microsoft.com/office/drawing/2014/main" id="{C16FEABC-1085-4B11-9119-676221B757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7592241" y="4426602"/>
              <a:ext cx="24673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C76BA7E-3AF5-470F-A228-3D8BFA5A8D8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574746" y="4516538"/>
              <a:ext cx="657571" cy="221653"/>
            </a:xfrm>
            <a:custGeom>
              <a:avLst/>
              <a:gdLst>
                <a:gd name="T0" fmla="*/ 295 w 480"/>
                <a:gd name="T1" fmla="*/ 0 h 99"/>
                <a:gd name="T2" fmla="*/ 0 w 480"/>
                <a:gd name="T3" fmla="*/ 0 h 99"/>
                <a:gd name="T4" fmla="*/ 0 w 480"/>
                <a:gd name="T5" fmla="*/ 1833 h 99"/>
                <a:gd name="T6" fmla="*/ 1277 w 480"/>
                <a:gd name="T7" fmla="*/ 1833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99"/>
                <a:gd name="T14" fmla="*/ 480 w 480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99">
                  <a:moveTo>
                    <a:pt x="111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480" y="99"/>
                  </a:lnTo>
                </a:path>
              </a:pathLst>
            </a:cu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896676F-890D-4269-8565-719EEFEC9C7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584732" y="4402617"/>
              <a:ext cx="270011" cy="385484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7" name="AutoShape 116">
              <a:extLst>
                <a:ext uri="{FF2B5EF4-FFF2-40B4-BE49-F238E27FC236}">
                  <a16:creationId xmlns:a16="http://schemas.microsoft.com/office/drawing/2014/main" id="{AAF5F2DF-9F65-4DA4-9CAC-1C90E3A0E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6409" y="4480138"/>
              <a:ext cx="117022" cy="98927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8B7900BD-F024-4A31-B7C2-A8F96516F1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748798" y="4725447"/>
              <a:ext cx="91944" cy="108762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9" name="Line 119">
              <a:extLst>
                <a:ext uri="{FF2B5EF4-FFF2-40B4-BE49-F238E27FC236}">
                  <a16:creationId xmlns:a16="http://schemas.microsoft.com/office/drawing/2014/main" id="{480FF31F-653E-4110-92E3-DE46FE1367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8022284" y="4856059"/>
              <a:ext cx="403853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0" name="Line 120">
              <a:extLst>
                <a:ext uri="{FF2B5EF4-FFF2-40B4-BE49-F238E27FC236}">
                  <a16:creationId xmlns:a16="http://schemas.microsoft.com/office/drawing/2014/main" id="{2FD9BE34-F6D0-485D-BBC6-7DF27D264BD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8211007" y="4426602"/>
              <a:ext cx="246735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id="{04DB3733-9338-4483-A969-9CB22C08ABE6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8194737" y="4515815"/>
              <a:ext cx="657571" cy="223098"/>
            </a:xfrm>
            <a:custGeom>
              <a:avLst/>
              <a:gdLst>
                <a:gd name="T0" fmla="*/ 295 w 480"/>
                <a:gd name="T1" fmla="*/ 0 h 99"/>
                <a:gd name="T2" fmla="*/ 0 w 480"/>
                <a:gd name="T3" fmla="*/ 0 h 99"/>
                <a:gd name="T4" fmla="*/ 0 w 480"/>
                <a:gd name="T5" fmla="*/ 1833 h 99"/>
                <a:gd name="T6" fmla="*/ 1277 w 480"/>
                <a:gd name="T7" fmla="*/ 1833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99"/>
                <a:gd name="T14" fmla="*/ 480 w 480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99">
                  <a:moveTo>
                    <a:pt x="111" y="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480" y="99"/>
                  </a:lnTo>
                </a:path>
              </a:pathLst>
            </a:cu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2" name="Rectangle 122">
              <a:extLst>
                <a:ext uri="{FF2B5EF4-FFF2-40B4-BE49-F238E27FC236}">
                  <a16:creationId xmlns:a16="http://schemas.microsoft.com/office/drawing/2014/main" id="{EA9950D6-5849-4F72-B8F2-5A66DE65AC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203525" y="4401361"/>
              <a:ext cx="270011" cy="387996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3" name="AutoShape 123">
              <a:extLst>
                <a:ext uri="{FF2B5EF4-FFF2-40B4-BE49-F238E27FC236}">
                  <a16:creationId xmlns:a16="http://schemas.microsoft.com/office/drawing/2014/main" id="{CC6E237C-F45E-4BF8-BFD2-79C72F143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4789" y="4480138"/>
              <a:ext cx="117785" cy="98927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4" name="Oval 124">
              <a:extLst>
                <a:ext uri="{FF2B5EF4-FFF2-40B4-BE49-F238E27FC236}">
                  <a16:creationId xmlns:a16="http://schemas.microsoft.com/office/drawing/2014/main" id="{20859B89-2E44-44B3-9EE9-D16C646FE0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368080" y="4725093"/>
              <a:ext cx="91944" cy="109470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5" name="Line 126">
              <a:extLst>
                <a:ext uri="{FF2B5EF4-FFF2-40B4-BE49-F238E27FC236}">
                  <a16:creationId xmlns:a16="http://schemas.microsoft.com/office/drawing/2014/main" id="{6BC1A43B-10E4-4791-B388-B3C9276851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68521" y="4387478"/>
              <a:ext cx="203199" cy="0"/>
            </a:xfrm>
            <a:prstGeom prst="line">
              <a:avLst/>
            </a:prstGeom>
            <a:noFill/>
            <a:ln w="8890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6" name="Rectangle 128">
              <a:extLst>
                <a:ext uri="{FF2B5EF4-FFF2-40B4-BE49-F238E27FC236}">
                  <a16:creationId xmlns:a16="http://schemas.microsoft.com/office/drawing/2014/main" id="{7C1D70C0-671B-4FD4-8CAA-32FB8F47BA7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74834" y="4166817"/>
              <a:ext cx="320675" cy="325437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7" name="AutoShape 129">
              <a:extLst>
                <a:ext uri="{FF2B5EF4-FFF2-40B4-BE49-F238E27FC236}">
                  <a16:creationId xmlns:a16="http://schemas.microsoft.com/office/drawing/2014/main" id="{94D4F4DD-84A1-4BDE-93BC-D989CC1EC7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9309062" y="4266723"/>
              <a:ext cx="98793" cy="117489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8" name="Oval 130">
              <a:extLst>
                <a:ext uri="{FF2B5EF4-FFF2-40B4-BE49-F238E27FC236}">
                  <a16:creationId xmlns:a16="http://schemas.microsoft.com/office/drawing/2014/main" id="{403FB9A6-42B5-43F2-9E0E-401CE636D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1559" y="4795467"/>
              <a:ext cx="55563" cy="476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9" name="Line 131">
              <a:extLst>
                <a:ext uri="{FF2B5EF4-FFF2-40B4-BE49-F238E27FC236}">
                  <a16:creationId xmlns:a16="http://schemas.microsoft.com/office/drawing/2014/main" id="{43116927-793A-48C8-8903-51A0A2468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68522" y="4812928"/>
              <a:ext cx="192087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0" name="Rectangle 133">
              <a:extLst>
                <a:ext uri="{FF2B5EF4-FFF2-40B4-BE49-F238E27FC236}">
                  <a16:creationId xmlns:a16="http://schemas.microsoft.com/office/drawing/2014/main" id="{ADE0A4C7-F535-47F8-B826-B73C1AFB02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74834" y="4592267"/>
              <a:ext cx="320675" cy="325437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1" name="AutoShape 134">
              <a:extLst>
                <a:ext uri="{FF2B5EF4-FFF2-40B4-BE49-F238E27FC236}">
                  <a16:creationId xmlns:a16="http://schemas.microsoft.com/office/drawing/2014/main" id="{ED2AAC30-B7DA-414F-A041-DAC7E0C994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9309062" y="4692173"/>
              <a:ext cx="98793" cy="117489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2" name="Oval 135">
              <a:extLst>
                <a:ext uri="{FF2B5EF4-FFF2-40B4-BE49-F238E27FC236}">
                  <a16:creationId xmlns:a16="http://schemas.microsoft.com/office/drawing/2014/main" id="{9180A096-25E4-4BDD-A831-AC186CD5F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6322" y="5220917"/>
              <a:ext cx="55563" cy="460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3" name="Line 136">
              <a:extLst>
                <a:ext uri="{FF2B5EF4-FFF2-40B4-BE49-F238E27FC236}">
                  <a16:creationId xmlns:a16="http://schemas.microsoft.com/office/drawing/2014/main" id="{33F1AFCF-514D-4F7A-ABBD-D6B01E5D9C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68522" y="5236791"/>
              <a:ext cx="192087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4" name="Rectangle 138">
              <a:extLst>
                <a:ext uri="{FF2B5EF4-FFF2-40B4-BE49-F238E27FC236}">
                  <a16:creationId xmlns:a16="http://schemas.microsoft.com/office/drawing/2014/main" id="{BF15B1ED-E778-41AE-AD5C-3F4940EEF8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74834" y="5016128"/>
              <a:ext cx="320675" cy="325438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5" name="AutoShape 139">
              <a:extLst>
                <a:ext uri="{FF2B5EF4-FFF2-40B4-BE49-F238E27FC236}">
                  <a16:creationId xmlns:a16="http://schemas.microsoft.com/office/drawing/2014/main" id="{8930D551-6562-43F0-A744-6AF9CFAA19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9309061" y="5116035"/>
              <a:ext cx="98794" cy="117489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6" name="Oval 140">
              <a:extLst>
                <a:ext uri="{FF2B5EF4-FFF2-40B4-BE49-F238E27FC236}">
                  <a16:creationId xmlns:a16="http://schemas.microsoft.com/office/drawing/2014/main" id="{DE7D86C3-87EA-48AE-9FB9-5DE8CD49F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4734" y="5654303"/>
              <a:ext cx="53975" cy="4603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7" name="Line 141">
              <a:extLst>
                <a:ext uri="{FF2B5EF4-FFF2-40B4-BE49-F238E27FC236}">
                  <a16:creationId xmlns:a16="http://schemas.microsoft.com/office/drawing/2014/main" id="{F0506E3D-8251-404D-A23F-B0D87319E9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568522" y="5670178"/>
              <a:ext cx="192087" cy="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 143">
              <a:extLst>
                <a:ext uri="{FF2B5EF4-FFF2-40B4-BE49-F238E27FC236}">
                  <a16:creationId xmlns:a16="http://schemas.microsoft.com/office/drawing/2014/main" id="{BF5E9069-E6E0-4F41-B24C-EC2E7B8CC0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274834" y="5449517"/>
              <a:ext cx="320675" cy="325437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9" name="AutoShape 144">
              <a:extLst>
                <a:ext uri="{FF2B5EF4-FFF2-40B4-BE49-F238E27FC236}">
                  <a16:creationId xmlns:a16="http://schemas.microsoft.com/office/drawing/2014/main" id="{27035FE3-1DDD-46FE-B303-4D92B2F05D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9309062" y="5549423"/>
              <a:ext cx="98793" cy="117489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0" name="Line 146">
              <a:extLst>
                <a:ext uri="{FF2B5EF4-FFF2-40B4-BE49-F238E27FC236}">
                  <a16:creationId xmlns:a16="http://schemas.microsoft.com/office/drawing/2014/main" id="{A5D2796E-F845-4CDF-A1C0-138C41AA69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2571" y="5855916"/>
              <a:ext cx="6080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1" name="Line 147">
              <a:extLst>
                <a:ext uri="{FF2B5EF4-FFF2-40B4-BE49-F238E27FC236}">
                  <a16:creationId xmlns:a16="http://schemas.microsoft.com/office/drawing/2014/main" id="{822DBD62-6F7D-43A7-A321-160D07652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5933" y="6275016"/>
              <a:ext cx="7540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2" name="Oval 148">
              <a:extLst>
                <a:ext uri="{FF2B5EF4-FFF2-40B4-BE49-F238E27FC236}">
                  <a16:creationId xmlns:a16="http://schemas.microsoft.com/office/drawing/2014/main" id="{02862F22-E89B-4B98-BD24-0571FBA44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5159" y="6251204"/>
              <a:ext cx="55563" cy="4762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3" name="Freeform 149">
              <a:extLst>
                <a:ext uri="{FF2B5EF4-FFF2-40B4-BE49-F238E27FC236}">
                  <a16:creationId xmlns:a16="http://schemas.microsoft.com/office/drawing/2014/main" id="{E67814FD-E412-4BA9-8196-218E5CFF2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972" y="6040067"/>
              <a:ext cx="561975" cy="223837"/>
            </a:xfrm>
            <a:custGeom>
              <a:avLst/>
              <a:gdLst>
                <a:gd name="T0" fmla="*/ 0 w 324"/>
                <a:gd name="T1" fmla="*/ 2147483647 h 219"/>
                <a:gd name="T2" fmla="*/ 0 w 324"/>
                <a:gd name="T3" fmla="*/ 0 h 219"/>
                <a:gd name="T4" fmla="*/ 2147483647 w 324"/>
                <a:gd name="T5" fmla="*/ 0 h 219"/>
                <a:gd name="T6" fmla="*/ 0 60000 65536"/>
                <a:gd name="T7" fmla="*/ 0 60000 65536"/>
                <a:gd name="T8" fmla="*/ 0 60000 65536"/>
                <a:gd name="T9" fmla="*/ 0 w 324"/>
                <a:gd name="T10" fmla="*/ 0 h 219"/>
                <a:gd name="T11" fmla="*/ 324 w 324"/>
                <a:gd name="T12" fmla="*/ 219 h 2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24" h="219">
                  <a:moveTo>
                    <a:pt x="0" y="219"/>
                  </a:moveTo>
                  <a:lnTo>
                    <a:pt x="0" y="0"/>
                  </a:lnTo>
                  <a:lnTo>
                    <a:pt x="32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4" name="Oval 150">
              <a:extLst>
                <a:ext uri="{FF2B5EF4-FFF2-40B4-BE49-F238E27FC236}">
                  <a16:creationId xmlns:a16="http://schemas.microsoft.com/office/drawing/2014/main" id="{6240C1E5-F06C-4B86-99DE-F96B7F6F9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7096" y="5833692"/>
              <a:ext cx="55562" cy="460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5" name="Freeform 151">
              <a:extLst>
                <a:ext uri="{FF2B5EF4-FFF2-40B4-BE49-F238E27FC236}">
                  <a16:creationId xmlns:a16="http://schemas.microsoft.com/office/drawing/2014/main" id="{3145534F-0CCF-40D9-AED2-7E4540ED3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7734" y="5862266"/>
              <a:ext cx="322263" cy="552450"/>
            </a:xfrm>
            <a:custGeom>
              <a:avLst/>
              <a:gdLst>
                <a:gd name="T0" fmla="*/ 0 w 126"/>
                <a:gd name="T1" fmla="*/ 0 h 213"/>
                <a:gd name="T2" fmla="*/ 0 w 126"/>
                <a:gd name="T3" fmla="*/ 2147483647 h 213"/>
                <a:gd name="T4" fmla="*/ 2147483647 w 126"/>
                <a:gd name="T5" fmla="*/ 2147483647 h 213"/>
                <a:gd name="T6" fmla="*/ 0 60000 65536"/>
                <a:gd name="T7" fmla="*/ 0 60000 65536"/>
                <a:gd name="T8" fmla="*/ 0 60000 65536"/>
                <a:gd name="T9" fmla="*/ 0 w 126"/>
                <a:gd name="T10" fmla="*/ 0 h 213"/>
                <a:gd name="T11" fmla="*/ 126 w 126"/>
                <a:gd name="T12" fmla="*/ 213 h 2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6" h="213">
                  <a:moveTo>
                    <a:pt x="0" y="0"/>
                  </a:moveTo>
                  <a:lnTo>
                    <a:pt x="0" y="213"/>
                  </a:lnTo>
                  <a:lnTo>
                    <a:pt x="126" y="21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6" name="Text Box 152">
              <a:extLst>
                <a:ext uri="{FF2B5EF4-FFF2-40B4-BE49-F238E27FC236}">
                  <a16:creationId xmlns:a16="http://schemas.microsoft.com/office/drawing/2014/main" id="{3E213196-9028-4B7E-AFEF-74B9E63C3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622" y="5757491"/>
              <a:ext cx="376237" cy="241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CS</a:t>
              </a:r>
              <a:endParaRPr lang="en-US" altLang="zh-CN" sz="4000" b="1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7" name="Line 153">
              <a:extLst>
                <a:ext uri="{FF2B5EF4-FFF2-40B4-BE49-F238E27FC236}">
                  <a16:creationId xmlns:a16="http://schemas.microsoft.com/office/drawing/2014/main" id="{7DC1BFBA-75F5-4F72-8167-C942FEBAD2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197" y="5757553"/>
              <a:ext cx="222661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8" name="Text Box 154">
              <a:extLst>
                <a:ext uri="{FF2B5EF4-FFF2-40B4-BE49-F238E27FC236}">
                  <a16:creationId xmlns:a16="http://schemas.microsoft.com/office/drawing/2014/main" id="{D0689767-F902-4D05-AC3D-FE49E77EE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3983" y="6176592"/>
              <a:ext cx="376238" cy="23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>
                  <a:latin typeface="+mn-ea"/>
                  <a:cs typeface="Times New Roman" panose="02020603050405020304" pitchFamily="18" charset="0"/>
                </a:rPr>
                <a:t>WE</a:t>
              </a:r>
              <a:endParaRPr lang="en-US" altLang="zh-CN" sz="4000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9" name="Line 155">
              <a:extLst>
                <a:ext uri="{FF2B5EF4-FFF2-40B4-BE49-F238E27FC236}">
                  <a16:creationId xmlns:a16="http://schemas.microsoft.com/office/drawing/2014/main" id="{FEE93A1C-D5AD-4458-9C22-D14B36C993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546" y="6166884"/>
              <a:ext cx="290513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0" name="Rectangle 157">
              <a:extLst>
                <a:ext uri="{FF2B5EF4-FFF2-40B4-BE49-F238E27FC236}">
                  <a16:creationId xmlns:a16="http://schemas.microsoft.com/office/drawing/2014/main" id="{71F0A29E-A69E-44DD-8292-6FC028F35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529" y="5781303"/>
              <a:ext cx="318201" cy="325438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1" name="Text Box 158">
              <a:extLst>
                <a:ext uri="{FF2B5EF4-FFF2-40B4-BE49-F238E27FC236}">
                  <a16:creationId xmlns:a16="http://schemas.microsoft.com/office/drawing/2014/main" id="{BE7B17FC-EBA2-4146-8AA9-B7706A305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2130" y="5825470"/>
              <a:ext cx="329173" cy="239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 dirty="0">
                  <a:latin typeface="+mn-ea"/>
                  <a:cs typeface="Times New Roman" panose="02020603050405020304" pitchFamily="18" charset="0"/>
                </a:rPr>
                <a:t>&amp;</a:t>
              </a:r>
              <a:endParaRPr lang="en-US" altLang="zh-CN" sz="4000" b="1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2" name="Oval 159">
              <a:extLst>
                <a:ext uri="{FF2B5EF4-FFF2-40B4-BE49-F238E27FC236}">
                  <a16:creationId xmlns:a16="http://schemas.microsoft.com/office/drawing/2014/main" id="{BE470344-AFB1-4857-B384-D10E531ECD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463759" y="5805116"/>
              <a:ext cx="92075" cy="107950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3" name="Oval 160">
              <a:extLst>
                <a:ext uri="{FF2B5EF4-FFF2-40B4-BE49-F238E27FC236}">
                  <a16:creationId xmlns:a16="http://schemas.microsoft.com/office/drawing/2014/main" id="{73148EC4-8C5B-437E-9DBD-19EF4406F9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465377" y="6379901"/>
              <a:ext cx="93662" cy="107950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4" name="Rectangle 162">
              <a:extLst>
                <a:ext uri="{FF2B5EF4-FFF2-40B4-BE49-F238E27FC236}">
                  <a16:creationId xmlns:a16="http://schemas.microsoft.com/office/drawing/2014/main" id="{B1145ADC-4169-41AF-A21C-C5BB0BF75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524" y="6190878"/>
              <a:ext cx="318201" cy="325438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5" name="Text Box 163">
              <a:extLst>
                <a:ext uri="{FF2B5EF4-FFF2-40B4-BE49-F238E27FC236}">
                  <a16:creationId xmlns:a16="http://schemas.microsoft.com/office/drawing/2014/main" id="{63CEE90D-CEBF-46EC-A71E-47166D4E1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8409" y="6235045"/>
              <a:ext cx="329173" cy="239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 dirty="0">
                  <a:latin typeface="+mn-ea"/>
                  <a:cs typeface="Times New Roman" panose="02020603050405020304" pitchFamily="18" charset="0"/>
                </a:rPr>
                <a:t>&amp;</a:t>
              </a:r>
              <a:endParaRPr lang="en-US" altLang="zh-CN" sz="4000" b="1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6" name="Oval 164">
              <a:extLst>
                <a:ext uri="{FF2B5EF4-FFF2-40B4-BE49-F238E27FC236}">
                  <a16:creationId xmlns:a16="http://schemas.microsoft.com/office/drawing/2014/main" id="{C663116E-365F-49B5-9379-59A847214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471727" y="5994149"/>
              <a:ext cx="90488" cy="111125"/>
            </a:xfrm>
            <a:prstGeom prst="ellipse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7" name="Freeform 165">
              <a:extLst>
                <a:ext uri="{FF2B5EF4-FFF2-40B4-BE49-F238E27FC236}">
                  <a16:creationId xmlns:a16="http://schemas.microsoft.com/office/drawing/2014/main" id="{224FEF46-5C6B-4282-9D42-F6CF465B8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547" y="3722316"/>
              <a:ext cx="5094287" cy="1674812"/>
            </a:xfrm>
            <a:custGeom>
              <a:avLst/>
              <a:gdLst>
                <a:gd name="T0" fmla="*/ 2147483647 w 3688"/>
                <a:gd name="T1" fmla="*/ 2147483647 h 1440"/>
                <a:gd name="T2" fmla="*/ 2147483647 w 3688"/>
                <a:gd name="T3" fmla="*/ 2147483647 h 1440"/>
                <a:gd name="T4" fmla="*/ 2147483647 w 3688"/>
                <a:gd name="T5" fmla="*/ 2147483647 h 1440"/>
                <a:gd name="T6" fmla="*/ 0 w 3688"/>
                <a:gd name="T7" fmla="*/ 2147483647 h 1440"/>
                <a:gd name="T8" fmla="*/ 0 w 3688"/>
                <a:gd name="T9" fmla="*/ 0 h 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88"/>
                <a:gd name="T16" fmla="*/ 0 h 1440"/>
                <a:gd name="T17" fmla="*/ 3688 w 3688"/>
                <a:gd name="T18" fmla="*/ 1440 h 14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88" h="1440">
                  <a:moveTo>
                    <a:pt x="3688" y="515"/>
                  </a:moveTo>
                  <a:lnTo>
                    <a:pt x="3408" y="515"/>
                  </a:lnTo>
                  <a:lnTo>
                    <a:pt x="3408" y="1440"/>
                  </a:lnTo>
                  <a:lnTo>
                    <a:pt x="0" y="144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8" name="Freeform 166">
              <a:extLst>
                <a:ext uri="{FF2B5EF4-FFF2-40B4-BE49-F238E27FC236}">
                  <a16:creationId xmlns:a16="http://schemas.microsoft.com/office/drawing/2014/main" id="{DFA4CB3E-B625-4C9E-B184-DFA1E06C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071" y="4169992"/>
              <a:ext cx="5200650" cy="1303337"/>
            </a:xfrm>
            <a:custGeom>
              <a:avLst/>
              <a:gdLst>
                <a:gd name="T0" fmla="*/ 2147483647 w 3779"/>
                <a:gd name="T1" fmla="*/ 2147483647 h 1120"/>
                <a:gd name="T2" fmla="*/ 2147483647 w 3779"/>
                <a:gd name="T3" fmla="*/ 2147483647 h 1120"/>
                <a:gd name="T4" fmla="*/ 2147483647 w 3779"/>
                <a:gd name="T5" fmla="*/ 2147483647 h 1120"/>
                <a:gd name="T6" fmla="*/ 0 w 3779"/>
                <a:gd name="T7" fmla="*/ 2147483647 h 1120"/>
                <a:gd name="T8" fmla="*/ 0 w 3779"/>
                <a:gd name="T9" fmla="*/ 0 h 1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79"/>
                <a:gd name="T16" fmla="*/ 0 h 1120"/>
                <a:gd name="T17" fmla="*/ 3779 w 3779"/>
                <a:gd name="T18" fmla="*/ 1120 h 1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79" h="1120">
                  <a:moveTo>
                    <a:pt x="3779" y="495"/>
                  </a:moveTo>
                  <a:lnTo>
                    <a:pt x="3571" y="495"/>
                  </a:lnTo>
                  <a:lnTo>
                    <a:pt x="3571" y="1120"/>
                  </a:lnTo>
                  <a:lnTo>
                    <a:pt x="0" y="112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9" name="Freeform 167">
              <a:extLst>
                <a:ext uri="{FF2B5EF4-FFF2-40B4-BE49-F238E27FC236}">
                  <a16:creationId xmlns:a16="http://schemas.microsoft.com/office/drawing/2014/main" id="{CE67B210-D5AF-4332-BC30-09D5C7394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597" y="4603379"/>
              <a:ext cx="5329237" cy="944563"/>
            </a:xfrm>
            <a:custGeom>
              <a:avLst/>
              <a:gdLst>
                <a:gd name="T0" fmla="*/ 2147483647 w 3864"/>
                <a:gd name="T1" fmla="*/ 2147483647 h 814"/>
                <a:gd name="T2" fmla="*/ 2147483647 w 3864"/>
                <a:gd name="T3" fmla="*/ 2147483647 h 814"/>
                <a:gd name="T4" fmla="*/ 2147483647 w 3864"/>
                <a:gd name="T5" fmla="*/ 2147483647 h 814"/>
                <a:gd name="T6" fmla="*/ 0 w 3864"/>
                <a:gd name="T7" fmla="*/ 2147483647 h 814"/>
                <a:gd name="T8" fmla="*/ 0 w 3864"/>
                <a:gd name="T9" fmla="*/ 0 h 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64"/>
                <a:gd name="T16" fmla="*/ 0 h 814"/>
                <a:gd name="T17" fmla="*/ 3864 w 3864"/>
                <a:gd name="T18" fmla="*/ 814 h 8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64" h="814">
                  <a:moveTo>
                    <a:pt x="3864" y="489"/>
                  </a:moveTo>
                  <a:lnTo>
                    <a:pt x="3714" y="489"/>
                  </a:lnTo>
                  <a:lnTo>
                    <a:pt x="3714" y="814"/>
                  </a:lnTo>
                  <a:lnTo>
                    <a:pt x="0" y="814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0" name="Oval 168">
              <a:extLst>
                <a:ext uri="{FF2B5EF4-FFF2-40B4-BE49-F238E27FC236}">
                  <a16:creationId xmlns:a16="http://schemas.microsoft.com/office/drawing/2014/main" id="{802E016C-28A4-4C77-B182-59973E27E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846" y="5030417"/>
              <a:ext cx="55562" cy="4603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 b="1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1" name="Freeform 169">
              <a:extLst>
                <a:ext uri="{FF2B5EF4-FFF2-40B4-BE49-F238E27FC236}">
                  <a16:creationId xmlns:a16="http://schemas.microsoft.com/office/drawing/2014/main" id="{CACB3E33-DD7D-4988-960A-A185E031F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6359" y="4012829"/>
              <a:ext cx="1000125" cy="238125"/>
            </a:xfrm>
            <a:custGeom>
              <a:avLst/>
              <a:gdLst>
                <a:gd name="T0" fmla="*/ 2147483647 w 724"/>
                <a:gd name="T1" fmla="*/ 2147483647 h 233"/>
                <a:gd name="T2" fmla="*/ 2147483647 w 724"/>
                <a:gd name="T3" fmla="*/ 2147483647 h 233"/>
                <a:gd name="T4" fmla="*/ 2147483647 w 724"/>
                <a:gd name="T5" fmla="*/ 0 h 233"/>
                <a:gd name="T6" fmla="*/ 0 w 724"/>
                <a:gd name="T7" fmla="*/ 0 h 2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4"/>
                <a:gd name="T13" fmla="*/ 0 h 233"/>
                <a:gd name="T14" fmla="*/ 724 w 724"/>
                <a:gd name="T15" fmla="*/ 233 h 2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4" h="233">
                  <a:moveTo>
                    <a:pt x="599" y="233"/>
                  </a:moveTo>
                  <a:lnTo>
                    <a:pt x="724" y="233"/>
                  </a:lnTo>
                  <a:lnTo>
                    <a:pt x="724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2" name="Freeform 170">
              <a:extLst>
                <a:ext uri="{FF2B5EF4-FFF2-40B4-BE49-F238E27FC236}">
                  <a16:creationId xmlns:a16="http://schemas.microsoft.com/office/drawing/2014/main" id="{7EB4A5C4-68F6-484D-AB3A-F15E8B42A0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04319" y="4393830"/>
              <a:ext cx="5867400" cy="1936749"/>
            </a:xfrm>
            <a:custGeom>
              <a:avLst/>
              <a:gdLst>
                <a:gd name="T0" fmla="*/ 0 w 2753"/>
                <a:gd name="T1" fmla="*/ 0 h 566"/>
                <a:gd name="T2" fmla="*/ 0 w 2753"/>
                <a:gd name="T3" fmla="*/ 2147483647 h 566"/>
                <a:gd name="T4" fmla="*/ 2147483647 w 2753"/>
                <a:gd name="T5" fmla="*/ 2147483647 h 566"/>
                <a:gd name="T6" fmla="*/ 0 60000 65536"/>
                <a:gd name="T7" fmla="*/ 0 60000 65536"/>
                <a:gd name="T8" fmla="*/ 0 60000 65536"/>
                <a:gd name="T9" fmla="*/ 0 w 2753"/>
                <a:gd name="T10" fmla="*/ 0 h 566"/>
                <a:gd name="T11" fmla="*/ 2753 w 2753"/>
                <a:gd name="T12" fmla="*/ 566 h 5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53" h="566">
                  <a:moveTo>
                    <a:pt x="0" y="0"/>
                  </a:moveTo>
                  <a:lnTo>
                    <a:pt x="0" y="566"/>
                  </a:lnTo>
                  <a:lnTo>
                    <a:pt x="2753" y="566"/>
                  </a:lnTo>
                </a:path>
              </a:pathLst>
            </a:custGeom>
            <a:noFill/>
            <a:ln w="9525" cap="sq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3" name="Freeform 171">
              <a:extLst>
                <a:ext uri="{FF2B5EF4-FFF2-40B4-BE49-F238E27FC236}">
                  <a16:creationId xmlns:a16="http://schemas.microsoft.com/office/drawing/2014/main" id="{4DB98EE5-1F08-4889-BD2B-2D60CFECA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008" y="3946154"/>
              <a:ext cx="1125538" cy="741363"/>
            </a:xfrm>
            <a:custGeom>
              <a:avLst/>
              <a:gdLst>
                <a:gd name="T0" fmla="*/ 2147483647 w 815"/>
                <a:gd name="T1" fmla="*/ 2147483647 h 666"/>
                <a:gd name="T2" fmla="*/ 2147483647 w 815"/>
                <a:gd name="T3" fmla="*/ 2147483647 h 666"/>
                <a:gd name="T4" fmla="*/ 2147483647 w 815"/>
                <a:gd name="T5" fmla="*/ 0 h 666"/>
                <a:gd name="T6" fmla="*/ 0 w 815"/>
                <a:gd name="T7" fmla="*/ 0 h 6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666"/>
                <a:gd name="T14" fmla="*/ 815 w 815"/>
                <a:gd name="T15" fmla="*/ 666 h 6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666">
                  <a:moveTo>
                    <a:pt x="599" y="666"/>
                  </a:moveTo>
                  <a:lnTo>
                    <a:pt x="815" y="666"/>
                  </a:lnTo>
                  <a:lnTo>
                    <a:pt x="815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4" name="Freeform 172">
              <a:extLst>
                <a:ext uri="{FF2B5EF4-FFF2-40B4-BE49-F238E27FC236}">
                  <a16:creationId xmlns:a16="http://schemas.microsoft.com/office/drawing/2014/main" id="{C2AD2F4A-A493-47F4-B1AC-2F2BE9897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0009" y="3882653"/>
              <a:ext cx="1230313" cy="1220788"/>
            </a:xfrm>
            <a:custGeom>
              <a:avLst/>
              <a:gdLst>
                <a:gd name="T0" fmla="*/ 2147483647 w 890"/>
                <a:gd name="T1" fmla="*/ 2147483647 h 1124"/>
                <a:gd name="T2" fmla="*/ 2147483647 w 890"/>
                <a:gd name="T3" fmla="*/ 2147483647 h 1124"/>
                <a:gd name="T4" fmla="*/ 2147483647 w 890"/>
                <a:gd name="T5" fmla="*/ 0 h 1124"/>
                <a:gd name="T6" fmla="*/ 0 w 890"/>
                <a:gd name="T7" fmla="*/ 0 h 1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0"/>
                <a:gd name="T13" fmla="*/ 0 h 1124"/>
                <a:gd name="T14" fmla="*/ 890 w 890"/>
                <a:gd name="T15" fmla="*/ 1124 h 1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0" h="1124">
                  <a:moveTo>
                    <a:pt x="599" y="1124"/>
                  </a:moveTo>
                  <a:lnTo>
                    <a:pt x="890" y="1124"/>
                  </a:lnTo>
                  <a:lnTo>
                    <a:pt x="890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5" name="Freeform 173">
              <a:extLst>
                <a:ext uri="{FF2B5EF4-FFF2-40B4-BE49-F238E27FC236}">
                  <a16:creationId xmlns:a16="http://schemas.microsoft.com/office/drawing/2014/main" id="{7C98EC30-70B2-43DF-A379-61F294030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183" y="3812804"/>
              <a:ext cx="1333500" cy="1700213"/>
            </a:xfrm>
            <a:custGeom>
              <a:avLst/>
              <a:gdLst>
                <a:gd name="T0" fmla="*/ 2147483647 w 967"/>
                <a:gd name="T1" fmla="*/ 2147483647 h 1480"/>
                <a:gd name="T2" fmla="*/ 2147483647 w 967"/>
                <a:gd name="T3" fmla="*/ 2147483647 h 1480"/>
                <a:gd name="T4" fmla="*/ 2147483647 w 967"/>
                <a:gd name="T5" fmla="*/ 0 h 1480"/>
                <a:gd name="T6" fmla="*/ 0 w 967"/>
                <a:gd name="T7" fmla="*/ 0 h 1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7"/>
                <a:gd name="T13" fmla="*/ 0 h 1480"/>
                <a:gd name="T14" fmla="*/ 967 w 967"/>
                <a:gd name="T15" fmla="*/ 1480 h 1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7" h="1480">
                  <a:moveTo>
                    <a:pt x="604" y="1480"/>
                  </a:moveTo>
                  <a:lnTo>
                    <a:pt x="967" y="1480"/>
                  </a:lnTo>
                  <a:lnTo>
                    <a:pt x="967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6" name="Line 179">
              <a:extLst>
                <a:ext uri="{FF2B5EF4-FFF2-40B4-BE49-F238E27FC236}">
                  <a16:creationId xmlns:a16="http://schemas.microsoft.com/office/drawing/2014/main" id="{3B77556B-F444-44B9-8A62-731997D31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22371" y="3536578"/>
              <a:ext cx="0" cy="234950"/>
            </a:xfrm>
            <a:prstGeom prst="line">
              <a:avLst/>
            </a:prstGeom>
            <a:noFill/>
            <a:ln w="889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7" name="Text Box 180">
              <a:extLst>
                <a:ext uri="{FF2B5EF4-FFF2-40B4-BE49-F238E27FC236}">
                  <a16:creationId xmlns:a16="http://schemas.microsoft.com/office/drawing/2014/main" id="{4A82A108-79F8-41B5-A5A1-972FC11BC2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7959" y="631454"/>
              <a:ext cx="2428875" cy="2919413"/>
            </a:xfrm>
            <a:prstGeom prst="rect">
              <a:avLst/>
            </a:prstGeom>
            <a:solidFill>
              <a:srgbClr val="FF9900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2400" b="1" dirty="0">
                  <a:latin typeface="+mn-ea"/>
                  <a:cs typeface="Times New Roman" panose="02020603050405020304" pitchFamily="18" charset="0"/>
                </a:rPr>
                <a:t>存储矩阵</a:t>
              </a:r>
              <a:endParaRPr lang="zh-CN" altLang="en-US" sz="5400" b="1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8" name="Text Box 183">
              <a:extLst>
                <a:ext uri="{FF2B5EF4-FFF2-40B4-BE49-F238E27FC236}">
                  <a16:creationId xmlns:a16="http://schemas.microsoft.com/office/drawing/2014/main" id="{529DFDFF-F510-4B6B-8690-04A4DB115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6683" y="3762004"/>
              <a:ext cx="2471666" cy="267990"/>
            </a:xfrm>
            <a:prstGeom prst="rect">
              <a:avLst/>
            </a:prstGeom>
            <a:solidFill>
              <a:srgbClr val="CCFF33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Ctr="1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1400" b="1" dirty="0">
                  <a:latin typeface="+mn-ea"/>
                  <a:cs typeface="Times New Roman" panose="02020603050405020304" pitchFamily="18" charset="0"/>
                </a:rPr>
                <a:t>列</a:t>
              </a:r>
              <a:r>
                <a:rPr lang="en-US" altLang="zh-CN" sz="1400" b="1" dirty="0">
                  <a:latin typeface="+mn-ea"/>
                  <a:cs typeface="Times New Roman" panose="02020603050405020304" pitchFamily="18" charset="0"/>
                </a:rPr>
                <a:t>I/O</a:t>
              </a:r>
              <a:r>
                <a:rPr lang="zh-CN" altLang="en-US" sz="1400" b="1" dirty="0">
                  <a:latin typeface="+mn-ea"/>
                  <a:cs typeface="Times New Roman" panose="02020603050405020304" pitchFamily="18" charset="0"/>
                </a:rPr>
                <a:t>电路</a:t>
              </a:r>
            </a:p>
          </p:txBody>
        </p:sp>
        <p:sp>
          <p:nvSpPr>
            <p:cNvPr id="169" name="Text Box 186">
              <a:extLst>
                <a:ext uri="{FF2B5EF4-FFF2-40B4-BE49-F238E27FC236}">
                  <a16:creationId xmlns:a16="http://schemas.microsoft.com/office/drawing/2014/main" id="{1414881B-3424-4D53-BC2B-BC62D72C6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6683" y="4022652"/>
              <a:ext cx="2470064" cy="264319"/>
            </a:xfrm>
            <a:prstGeom prst="rect">
              <a:avLst/>
            </a:prstGeom>
            <a:solidFill>
              <a:srgbClr val="CCFF33"/>
            </a:solidFill>
            <a:ln w="16510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 anchorCtr="1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1400" b="1" dirty="0">
                  <a:latin typeface="+mn-ea"/>
                  <a:cs typeface="Times New Roman" panose="02020603050405020304" pitchFamily="18" charset="0"/>
                </a:rPr>
                <a:t>列选择</a:t>
              </a:r>
              <a:endParaRPr lang="zh-CN" altLang="en-US" sz="3200" b="1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0" name="Text Box 30">
              <a:extLst>
                <a:ext uri="{FF2B5EF4-FFF2-40B4-BE49-F238E27FC236}">
                  <a16:creationId xmlns:a16="http://schemas.microsoft.com/office/drawing/2014/main" id="{A16564A4-4A20-4265-8F19-785C71B89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4292" y="6299034"/>
              <a:ext cx="212459" cy="274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 dirty="0">
                  <a:latin typeface="+mn-ea"/>
                  <a:cs typeface="Times New Roman" panose="02020603050405020304" pitchFamily="18" charset="0"/>
                </a:rPr>
                <a:t>R</a:t>
              </a:r>
              <a:endParaRPr lang="en-US" altLang="zh-CN" sz="4000" b="1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1" name="Text Box 30">
              <a:extLst>
                <a:ext uri="{FF2B5EF4-FFF2-40B4-BE49-F238E27FC236}">
                  <a16:creationId xmlns:a16="http://schemas.microsoft.com/office/drawing/2014/main" id="{53F6106E-902A-41AA-986C-05276619D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8418" y="5906872"/>
              <a:ext cx="397804" cy="238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 b="1" dirty="0">
                  <a:latin typeface="+mn-ea"/>
                  <a:cs typeface="Times New Roman" panose="02020603050405020304" pitchFamily="18" charset="0"/>
                </a:rPr>
                <a:t>W</a:t>
              </a:r>
              <a:endParaRPr lang="en-US" altLang="zh-CN" sz="4000" b="1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9067FE4-6C5F-4DB1-B1C6-4050F35A74E2}"/>
              </a:ext>
            </a:extLst>
          </p:cNvPr>
          <p:cNvSpPr txBox="1"/>
          <p:nvPr/>
        </p:nvSpPr>
        <p:spPr>
          <a:xfrm>
            <a:off x="6360758" y="6044459"/>
            <a:ext cx="3148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Intel 2114</a:t>
            </a:r>
            <a:r>
              <a:rPr lang="zh-CN" altLang="en-US" dirty="0"/>
              <a:t>芯片内部结构</a:t>
            </a:r>
          </a:p>
        </p:txBody>
      </p:sp>
      <p:pic>
        <p:nvPicPr>
          <p:cNvPr id="172" name="图片 171">
            <a:extLst>
              <a:ext uri="{FF2B5EF4-FFF2-40B4-BE49-F238E27FC236}">
                <a16:creationId xmlns:a16="http://schemas.microsoft.com/office/drawing/2014/main" id="{61EF5294-D6CB-42CF-8AD2-DE23EB2B9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5" y="3781529"/>
            <a:ext cx="1651910" cy="242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1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EB36DCCB-947C-4C2F-912C-A3F2E88088A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731694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某计算机字长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其存储器容量为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64KB,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按字编址时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其寻址范围是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) (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单选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17B7518-3935-4BC0-B891-15D81A816A0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8782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9408681-0AE8-4EE7-BFF7-6023FAFAC0B8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362E18-2918-48ED-A445-590A2A806F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1086168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32KB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DB2FC9-4DBE-4B76-992F-A811287B26B2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D87326-7ACC-4668-A06F-F0067CF6904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8782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32K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D027A25-24D2-401D-A509-9F55BC0030D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1FC76AF-D2BE-46F1-BABC-36D53D0B89C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1086168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64KB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D915D68-607D-472D-8A06-758B112B653D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1AF0E4D-66D9-49E0-AB5E-CD4FF259B90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30155CB-0FFD-4792-821A-3B90C9BD20A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B983CD0-0A40-4135-9489-E090C0CCB1E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33FD231-CC77-4A88-9CC3-515B4809422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178510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共有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64KB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容量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按字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(16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寻址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每个地址存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个字节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所以共有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32K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个存储单元。答案是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C,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注意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是存储容量而不是寻址范围。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75B3DBC-AB6D-44D9-9050-47172A56A73B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E257B2D-3837-4A9C-AF60-614F76284884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1" name="RemarkBack">
              <a:extLst>
                <a:ext uri="{FF2B5EF4-FFF2-40B4-BE49-F238E27FC236}">
                  <a16:creationId xmlns:a16="http://schemas.microsoft.com/office/drawing/2014/main" id="{5C1D7A7B-8FA5-451F-9E3A-EA2E470575B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>
              <a:extLst>
                <a:ext uri="{FF2B5EF4-FFF2-40B4-BE49-F238E27FC236}">
                  <a16:creationId xmlns:a16="http://schemas.microsoft.com/office/drawing/2014/main" id="{7CB6818F-F6EF-43C2-8AD9-0DDCEB08295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>
              <a:extLst>
                <a:ext uri="{FF2B5EF4-FFF2-40B4-BE49-F238E27FC236}">
                  <a16:creationId xmlns:a16="http://schemas.microsoft.com/office/drawing/2014/main" id="{7265B297-AEA3-4D7C-85D9-2720337556F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E366C3F6-AB69-413E-A83C-04DBBD9662B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>
            <a:extLst>
              <a:ext uri="{FF2B5EF4-FFF2-40B4-BE49-F238E27FC236}">
                <a16:creationId xmlns:a16="http://schemas.microsoft.com/office/drawing/2014/main" id="{A33A63E6-2BDF-4138-A39A-C6CE23F319D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markTitleText">
            <a:extLst>
              <a:ext uri="{FF2B5EF4-FFF2-40B4-BE49-F238E27FC236}">
                <a16:creationId xmlns:a16="http://schemas.microsoft.com/office/drawing/2014/main" id="{DA6ECF73-A332-44C9-BF86-7640093E3562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6E93C36-339B-4425-A718-95324808E720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EB63F312-E723-4B7F-A378-7F84EB09480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D0F772E3-FAEE-4A26-B234-2F272B8B661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C5E683A6-F8BA-43D1-8045-FE76BA39A602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E781026E-EF7A-47CB-A10B-7C342870C9E9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683E5E4-AD10-477B-817A-72CE21D7A8A3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751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68B6A25-CDBF-44A3-AD53-4A65387556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680894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一个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16K*32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位的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存储芯片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其数据线和地址线之和为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)(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单选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5D37DB-6E30-4F90-93BF-F584E0300F8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6686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48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441A01B-2F8C-4B74-9D6C-E84C47847632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030708-AA10-43D2-B103-EFDCCF0A8B5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6686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46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62BE568-3573-490C-B870-B0C8A29B15A3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2BBD03-FDFA-445A-B7CE-618EEDCBDEF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6686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36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A0CD58E7-B3E2-451F-B116-213E6F7AC1CE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AF797F-06B7-4E65-86EE-ACA782B28FB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6686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39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9DAF52E-B09D-4135-8BBD-F7ADE51B154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584106D-DFCA-44D6-8F0C-5134FCD4253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F12816A-F2A7-42BD-A035-DEB894C48A3D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CA7A510A-D006-40EA-86FC-B30405E8D28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8B7D9879-576E-46EB-A1B9-CDF5098000A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79D0D8C9-CD5A-4215-96E7-AC0BEE139C77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69F23C3-3E04-48A4-9AE1-11CD8C34046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170A5EF-7E67-43FE-99A9-2645251965F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4C9E8D-5041-448C-9338-F1FDEBD09F0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2827000" y="1530003"/>
            <a:ext cx="3300730" cy="1384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16K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个单元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,SDRAM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地址线不复用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,2</a:t>
            </a:r>
            <a:r>
              <a:rPr lang="en-US" altLang="zh-CN" sz="21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14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=16K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所以地址线有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14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数据线有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共有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46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</a:t>
            </a:r>
            <a:r>
              <a:rPr lang="en-US" altLang="zh-CN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E37D4E84-9C09-498B-840E-CE6D5D42381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RemarkBack">
            <a:extLst>
              <a:ext uri="{FF2B5EF4-FFF2-40B4-BE49-F238E27FC236}">
                <a16:creationId xmlns:a16="http://schemas.microsoft.com/office/drawing/2014/main" id="{3C786863-1AA0-4A5C-97D4-81CD9053C2A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43A26425-D0F3-4B10-BE41-A495E5BA118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73342761-8F82-4EAE-B5D2-6041F847F967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99BD10-D318-4B6A-800D-6CFAB6943D4C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E6BDBFA7-0A1E-4170-8303-E135A576A68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7B17CF3B-D8D7-47A6-AF41-560882CDF66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6B1D5BA9-F279-478E-A1FF-75D98146DD97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A14A33AF-073F-4C00-BD63-BBF53A126C81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7E23603-FE35-4806-B4F7-8D9F5981BB94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819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BEA26FB-5901-44E5-9A21-84EC4278C9C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485630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一个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16K*32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位的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存储芯片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其内部采用位数相同的行列地址译码器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则其内部译码输出线的总量为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)(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单选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8969E1-A959-4B96-9441-61641DDF9AA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11068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2^14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DFBFE80-0CD4-4408-9D46-9FD2272816FB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DC746C-9047-40E1-98C4-A2016360BC5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9131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2^7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F7A1EB18-698C-4BCB-B362-3B079979B3A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8B8E25-2812-4526-8E83-54F248D5D1E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9131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2^8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E555854-65CB-470B-BDBB-4CF963F06BE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990D01D-501E-4E85-A401-48E596FC1AD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11068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2^16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B49338BA-FBA2-4B8A-9AC4-FD4B3052A803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5EE92E-54E5-4AA0-B496-D58B0FFE90E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4D559BE-5C9E-4429-9E52-7E7F01DAEF8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6E69AFA7-5774-4FC6-8083-81659FB250A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366E947A-2307-4D35-8FBB-6E99877D430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7828D325-FDC6-4B93-AB85-18A20B54F85D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A3FC2B8-1874-49E4-9B7A-E0176A7410A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C23CE6E-3AE5-42E6-B4F1-0BF871773EE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697BE71-BF3D-4817-A1FC-995DE054A5F4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2827000" y="1270000"/>
            <a:ext cx="3332480" cy="192360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由题目可知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采用的是双译码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否则就不需要列译码线了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),n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位地址输入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共输入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条地址线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行列译码输入各有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n/2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各自译码输出各有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en-US" altLang="zh-CN" sz="17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n/2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共有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2*2</a:t>
            </a:r>
            <a:r>
              <a:rPr lang="en-US" altLang="zh-CN" sz="17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n/2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根译码输出线。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16K=2</a:t>
            </a:r>
            <a:r>
              <a:rPr lang="en-US" altLang="zh-CN" sz="17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14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n=14,2*2</a:t>
            </a:r>
            <a:r>
              <a:rPr lang="en-US" altLang="zh-CN" sz="17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n/2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=2</a:t>
            </a:r>
            <a:r>
              <a:rPr lang="en-US" altLang="zh-CN" sz="17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选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18D3AEF-7C44-4AC2-BE15-133DD84CEEC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RemarkBack">
            <a:extLst>
              <a:ext uri="{FF2B5EF4-FFF2-40B4-BE49-F238E27FC236}">
                <a16:creationId xmlns:a16="http://schemas.microsoft.com/office/drawing/2014/main" id="{E8298579-4A3D-442C-9B28-D6CE6AAE59A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4AB0A072-EB81-425F-B12A-46A16E94A4E4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C510E328-8175-442E-ADBE-4F85D911FE7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B7B385A-03B7-4790-8F0E-7683AC6C12BD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E42D3F53-BA7E-4009-9DEA-4E32CD7ADDA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1581BB2D-4C16-4986-B208-63330F01D0F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90773926-CDF0-4464-94AB-6960E9E91300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B90B205C-CE0C-4F1B-B6AB-E47DB881E7A7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C1121E-67D3-41EA-B11B-241650ABD90E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6944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F951252-4BDA-4A31-99B4-FFFF01A729F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8191819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工作原理的描述中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错误的是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)(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745EDC-802E-4041-BB5F-668BA2D1887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92088"/>
            <a:ext cx="8234680" cy="430887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管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中保存“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1"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的存储单元有两个工作管处于饱和导通状态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43B576-2759-48DE-8554-FC5005229CA7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E12EDB-E3CA-474C-983D-C254EC045C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49338"/>
            <a:ext cx="8234680" cy="430887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管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中保存“</a:t>
            </a:r>
            <a:r>
              <a:rPr lang="en-US" altLang="zh-CN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0"</a:t>
            </a:r>
            <a:r>
              <a:rPr lang="zh-CN" altLang="en-US" sz="2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的存储单元有两个工作管处于饱和导通状态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159A46-EA80-42C2-B729-C6EC28C7276D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D182C5-9134-4AE6-9F96-88041567007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00563"/>
            <a:ext cx="8204519" cy="61555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对任何一个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存储单元的读写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一定需要通过对应的行选通和列选通信号使与该存储单元对应的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个门控管都处于选通状态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596D90-E992-44F1-B4F7-DB3492DFAE9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E464C2-51ED-43BA-A6EF-E0165089F58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357813"/>
            <a:ext cx="8261669" cy="61555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现有一个</a:t>
            </a:r>
            <a:r>
              <a:rPr lang="en-US" altLang="zh-CN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1KB</a:t>
            </a:r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</a:t>
            </a:r>
            <a:r>
              <a:rPr lang="en-US" altLang="zh-CN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存储器</a:t>
            </a:r>
            <a:r>
              <a:rPr lang="en-US" altLang="zh-CN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若只使用其低端地址的前</a:t>
            </a:r>
            <a:r>
              <a:rPr lang="en-US" altLang="zh-CN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个单元</a:t>
            </a:r>
            <a:r>
              <a:rPr lang="en-US" altLang="zh-CN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则只要使用该存储器的前</a:t>
            </a:r>
            <a:r>
              <a:rPr lang="en-US" altLang="zh-CN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位地址线</a:t>
            </a:r>
            <a:r>
              <a:rPr lang="en-US" altLang="zh-CN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其余地址线可以不做任何端接处理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7ADF44-9A90-40D9-9006-3ED88E04C98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9D989B2-CDE8-4BEF-947F-FFB1BD7C27A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0906C1F-83E0-4BC0-9F58-ABBA0607019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D9D56A13-7104-41DD-AD70-1DF0BCDA01A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BC0F9321-47C3-4EF1-8D1A-D663BED6840A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6631CDF7-8CEF-4840-B0A2-A0FE6137D1C8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E208A58-1241-4A53-B588-D026C7C93B4C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10041B2-BFF5-4F18-A702-DD2FC2C27B9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D704FBF-6B09-4EC5-84D6-7F99F8B33514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2827000" y="635000"/>
            <a:ext cx="3234055" cy="267765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pPr lvl="0">
              <a:defRPr/>
            </a:pP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ABD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都错，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工作管两个不能同时导通。</a:t>
            </a:r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>
              <a:defRPr/>
            </a:pP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其余地址线不能悬空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必须接地或接片选信号。</a:t>
            </a:r>
            <a:endParaRPr lang="zh-CN" altLang="en-US" sz="2800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6257B36-093F-4B8E-AC3E-3581BCC5A86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RemarkBack">
            <a:extLst>
              <a:ext uri="{FF2B5EF4-FFF2-40B4-BE49-F238E27FC236}">
                <a16:creationId xmlns:a16="http://schemas.microsoft.com/office/drawing/2014/main" id="{0BDB2A0F-9328-4C9E-AA27-EB28F343EF5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52C10A3F-80BA-4A81-AEF1-A1EEDD68D6E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2B182FE9-57E8-4D13-862E-1292AD991BA6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0E99C43-E621-41A1-B301-8795F23CA04F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2F8DDEAE-9501-43CD-B05F-EE7DD643502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FF0A2401-5B23-45E7-BA1B-AA3B209FBA6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3C8FF033-5EFF-4B68-981B-2590ED49A6B8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29" name="TipText">
              <a:extLst>
                <a:ext uri="{FF2B5EF4-FFF2-40B4-BE49-F238E27FC236}">
                  <a16:creationId xmlns:a16="http://schemas.microsoft.com/office/drawing/2014/main" id="{3CE6388D-DB2B-4CF8-A980-93ABE804D3F7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3D9CF1E-CFC0-4A6A-B599-82B747EF695A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7426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9AF7A-20B3-49DE-8362-4B942F3C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2" y="185606"/>
            <a:ext cx="6520875" cy="1024984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本小节重点</a:t>
            </a:r>
          </a:p>
        </p:txBody>
      </p:sp>
      <p:sp>
        <p:nvSpPr>
          <p:cNvPr id="4" name="AutoShape 19">
            <a:extLst>
              <a:ext uri="{FF2B5EF4-FFF2-40B4-BE49-F238E27FC236}">
                <a16:creationId xmlns:a16="http://schemas.microsoft.com/office/drawing/2014/main" id="{44686490-EAC8-4F83-9BD7-777D50DF6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41" y="2739750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2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5943AE18-E2CF-4DE6-BAA7-237B0B14D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41" y="3835200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3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0DF7BB-9D6B-4F7C-A58B-FDC63C2BDD1A}"/>
              </a:ext>
            </a:extLst>
          </p:cNvPr>
          <p:cNvSpPr/>
          <p:nvPr/>
        </p:nvSpPr>
        <p:spPr>
          <a:xfrm>
            <a:off x="3664723" y="1630710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静态存储器原理</a:t>
            </a: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812C2C48-8E1C-4676-9FAE-0F9C65B3A482}"/>
              </a:ext>
            </a:extLst>
          </p:cNvPr>
          <p:cNvSpPr/>
          <p:nvPr/>
        </p:nvSpPr>
        <p:spPr>
          <a:xfrm>
            <a:off x="3664723" y="2638822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单译码双译码地址线条数问题</a:t>
            </a: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A8B30F84-9C7A-4040-9BE9-5EF2E4BC1F53}"/>
              </a:ext>
            </a:extLst>
          </p:cNvPr>
          <p:cNvSpPr/>
          <p:nvPr/>
        </p:nvSpPr>
        <p:spPr>
          <a:xfrm>
            <a:off x="3664723" y="3718942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存储体</a:t>
            </a:r>
          </a:p>
        </p:txBody>
      </p:sp>
      <p:sp>
        <p:nvSpPr>
          <p:cNvPr id="9" name="AutoShape 19">
            <a:extLst>
              <a:ext uri="{FF2B5EF4-FFF2-40B4-BE49-F238E27FC236}">
                <a16:creationId xmlns:a16="http://schemas.microsoft.com/office/drawing/2014/main" id="{C76559F2-BB70-42BB-9E8F-9C3E9553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702" y="1731638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1</a:t>
            </a:r>
            <a:endParaRPr lang="zh-CN" altLang="en-US" sz="2800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3E998DAA-AFF9-4810-A39A-D8542CBC8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702" y="4843312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4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E31509D2-2FC7-4B61-BE1D-2AC5A9EA4B60}"/>
              </a:ext>
            </a:extLst>
          </p:cNvPr>
          <p:cNvSpPr/>
          <p:nvPr/>
        </p:nvSpPr>
        <p:spPr>
          <a:xfrm>
            <a:off x="3659984" y="4787134"/>
            <a:ext cx="6525614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译码器与</a:t>
            </a:r>
            <a:r>
              <a:rPr lang="en-US" altLang="zh-CN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Logisim</a:t>
            </a: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中的组件</a:t>
            </a:r>
          </a:p>
        </p:txBody>
      </p:sp>
    </p:spTree>
    <p:extLst>
      <p:ext uri="{BB962C8B-B14F-4D97-AF65-F5344CB8AC3E}">
        <p14:creationId xmlns:p14="http://schemas.microsoft.com/office/powerpoint/2010/main" val="322949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73013-BCD0-4006-A5A3-857CC546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半导体存储器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CA0AC0-231B-47C6-B0D1-13869094A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RAM</a:t>
            </a:r>
            <a:r>
              <a:rPr lang="zh-CN" altLang="en-US" dirty="0"/>
              <a:t>随机访问存储器</a:t>
            </a:r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/>
              <a:t>SRAM </a:t>
            </a:r>
            <a:r>
              <a:rPr lang="zh-CN" altLang="en-US" sz="2400" dirty="0"/>
              <a:t>静态</a:t>
            </a:r>
            <a:r>
              <a:rPr lang="en-US" altLang="zh-CN" sz="2400" dirty="0"/>
              <a:t>MOS</a:t>
            </a:r>
            <a:r>
              <a:rPr lang="zh-CN" altLang="en-US" sz="2400" dirty="0"/>
              <a:t>存储器（随机访问）</a:t>
            </a:r>
            <a:endParaRPr lang="en-US" altLang="zh-CN" sz="2400" dirty="0"/>
          </a:p>
          <a:p>
            <a:pPr lvl="1"/>
            <a:r>
              <a:rPr lang="en-US" altLang="zh-CN" sz="2400" dirty="0"/>
              <a:t>DRAM </a:t>
            </a:r>
            <a:r>
              <a:rPr lang="zh-CN" altLang="en-US" sz="2400" dirty="0"/>
              <a:t>动态</a:t>
            </a:r>
            <a:r>
              <a:rPr lang="en-US" altLang="zh-CN" sz="2400" dirty="0"/>
              <a:t>MOS</a:t>
            </a:r>
            <a:r>
              <a:rPr lang="zh-CN" altLang="en-US" sz="2400" dirty="0"/>
              <a:t>存储器（随机访问）</a:t>
            </a:r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  <a:p>
            <a:r>
              <a:rPr lang="zh-CN" altLang="en-US" dirty="0"/>
              <a:t>只读存储器</a:t>
            </a:r>
            <a:r>
              <a:rPr lang="en-US" altLang="zh-CN" dirty="0"/>
              <a:t>ROM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239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5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</a:rPr>
              <a:t>RAM</a:t>
            </a:r>
            <a:r>
              <a:rPr lang="zh-CN" altLang="en-US" dirty="0">
                <a:latin typeface="Arial" charset="0"/>
              </a:rPr>
              <a:t>半导体存储器如何存储数据？</a:t>
            </a:r>
            <a:endParaRPr lang="zh-CN" altLang="en-US" dirty="0"/>
          </a:p>
        </p:txBody>
      </p:sp>
      <p:pic>
        <p:nvPicPr>
          <p:cNvPr id="8" name="Picture 5" descr="02aXeRam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845106">
            <a:off x="6358282" y="1175065"/>
            <a:ext cx="4674621" cy="3681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538" y="1862835"/>
            <a:ext cx="3889880" cy="217274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sp>
        <p:nvSpPr>
          <p:cNvPr id="10" name="Rectangle 106"/>
          <p:cNvSpPr>
            <a:spLocks noChangeArrowheads="1"/>
          </p:cNvSpPr>
          <p:nvPr/>
        </p:nvSpPr>
        <p:spPr bwMode="auto">
          <a:xfrm>
            <a:off x="2480348" y="4187982"/>
            <a:ext cx="2596020" cy="355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2000" b="1" dirty="0">
                <a:solidFill>
                  <a:srgbClr val="0000FF"/>
                </a:solidFill>
                <a:latin typeface="+mn-ea"/>
              </a:rPr>
              <a:t>SRAM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（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</a:rPr>
              <a:t>CPU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缓存）</a:t>
            </a:r>
          </a:p>
        </p:txBody>
      </p:sp>
      <p:sp>
        <p:nvSpPr>
          <p:cNvPr id="11" name="Rectangle 106"/>
          <p:cNvSpPr>
            <a:spLocks noChangeArrowheads="1"/>
          </p:cNvSpPr>
          <p:nvPr/>
        </p:nvSpPr>
        <p:spPr bwMode="auto">
          <a:xfrm>
            <a:off x="7756061" y="4215027"/>
            <a:ext cx="2100727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2000" b="1" dirty="0">
                <a:solidFill>
                  <a:srgbClr val="0000FF"/>
                </a:solidFill>
                <a:latin typeface="+mn-ea"/>
              </a:rPr>
              <a:t>DRAM 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内存条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014659" y="5342356"/>
            <a:ext cx="8001000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zh-CN" altLang="en-US" sz="2800" b="1" dirty="0">
                <a:latin typeface="Verdana" pitchFamily="34" charset="0"/>
              </a:rPr>
              <a:t>二者为什么存在性能、容量、价格差异</a:t>
            </a:r>
            <a:r>
              <a:rPr lang="en-US" altLang="zh-CN" sz="2800" b="1" dirty="0">
                <a:latin typeface="Verdana" pitchFamily="34" charset="0"/>
              </a:rPr>
              <a:t>?</a:t>
            </a:r>
          </a:p>
        </p:txBody>
      </p:sp>
      <p:pic>
        <p:nvPicPr>
          <p:cNvPr id="13" name="Picture 4" descr="j0433797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10688" y="285750"/>
            <a:ext cx="10922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02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MOS</a:t>
            </a:r>
            <a:r>
              <a:rPr lang="zh-CN" altLang="en-US" dirty="0"/>
              <a:t>管的特性</a:t>
            </a:r>
          </a:p>
        </p:txBody>
      </p:sp>
      <p:sp>
        <p:nvSpPr>
          <p:cNvPr id="4" name="Rectangle 25"/>
          <p:cNvSpPr txBox="1">
            <a:spLocks noChangeArrowheads="1"/>
          </p:cNvSpPr>
          <p:nvPr/>
        </p:nvSpPr>
        <p:spPr>
          <a:xfrm>
            <a:off x="7127058" y="3646392"/>
            <a:ext cx="3533373" cy="248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 放大状态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 截止状态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 导通状态</a:t>
            </a:r>
            <a:endParaRPr lang="zh-CN" altLang="en-US" sz="2400" dirty="0"/>
          </a:p>
        </p:txBody>
      </p:sp>
      <p:sp>
        <p:nvSpPr>
          <p:cNvPr id="5" name="Oval 26"/>
          <p:cNvSpPr>
            <a:spLocks noChangeArrowheads="1"/>
          </p:cNvSpPr>
          <p:nvPr/>
        </p:nvSpPr>
        <p:spPr bwMode="auto">
          <a:xfrm>
            <a:off x="3458062" y="2360904"/>
            <a:ext cx="3022600" cy="308610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r"/>
            <a:endParaRPr lang="zh-CN" altLang="zh-CN"/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2358346" y="1578590"/>
            <a:ext cx="3600113" cy="4155428"/>
            <a:chOff x="768" y="1448"/>
            <a:chExt cx="1906" cy="2200"/>
          </a:xfrm>
        </p:grpSpPr>
        <p:sp>
          <p:nvSpPr>
            <p:cNvPr id="7" name="Oval 2"/>
            <p:cNvSpPr>
              <a:spLocks noChangeArrowheads="1"/>
            </p:cNvSpPr>
            <p:nvPr/>
          </p:nvSpPr>
          <p:spPr bwMode="auto">
            <a:xfrm>
              <a:off x="1776" y="2504"/>
              <a:ext cx="472" cy="480"/>
            </a:xfrm>
            <a:prstGeom prst="ellipse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zh-CN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768" y="2736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1408" y="273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1920" y="2592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1920" y="2784"/>
              <a:ext cx="19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1920" y="2592"/>
              <a:ext cx="19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1632" y="273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2112" y="2016"/>
              <a:ext cx="0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2064" y="1760"/>
              <a:ext cx="96" cy="336"/>
            </a:xfrm>
            <a:prstGeom prst="rect">
              <a:avLst/>
            </a:prstGeom>
            <a:solidFill>
              <a:srgbClr val="FF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zh-CN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2112" y="23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V="1">
              <a:off x="2112" y="2880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 flipV="1">
              <a:off x="2016" y="364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1008" y="254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1104" y="2320"/>
              <a:ext cx="27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 b="1" dirty="0" err="1">
                  <a:solidFill>
                    <a:schemeClr val="folHlink"/>
                  </a:solidFill>
                  <a:latin typeface="Courier New" panose="02070309020205020404" pitchFamily="49" charset="0"/>
                  <a:ea typeface="宋体" charset="-122"/>
                  <a:cs typeface="Courier New" panose="02070309020205020404" pitchFamily="49" charset="0"/>
                </a:rPr>
                <a:t>i</a:t>
              </a:r>
              <a:r>
                <a:rPr lang="en-US" altLang="zh-CN" sz="2400" b="1" baseline="-25000" dirty="0" err="1">
                  <a:solidFill>
                    <a:schemeClr val="folHlink"/>
                  </a:solidFill>
                  <a:latin typeface="Courier New" panose="02070309020205020404" pitchFamily="49" charset="0"/>
                  <a:ea typeface="宋体" charset="-122"/>
                  <a:cs typeface="Courier New" panose="02070309020205020404" pitchFamily="49" charset="0"/>
                </a:rPr>
                <a:t>b</a:t>
              </a:r>
              <a:endParaRPr lang="en-US" altLang="zh-CN" sz="2400" b="1" dirty="0">
                <a:solidFill>
                  <a:schemeClr val="folHlink"/>
                </a:solidFill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1251" y="2811"/>
              <a:ext cx="2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 b="1" dirty="0" err="1">
                  <a:solidFill>
                    <a:schemeClr val="folHlink"/>
                  </a:solidFill>
                  <a:latin typeface="Courier New" panose="02070309020205020404" pitchFamily="49" charset="0"/>
                  <a:ea typeface="宋体" charset="-122"/>
                  <a:cs typeface="Courier New" panose="02070309020205020404" pitchFamily="49" charset="0"/>
                </a:rPr>
                <a:t>R</a:t>
              </a:r>
              <a:r>
                <a:rPr lang="en-US" altLang="zh-CN" sz="2400" b="1" baseline="-25000" dirty="0" err="1">
                  <a:solidFill>
                    <a:schemeClr val="folHlink"/>
                  </a:solidFill>
                  <a:latin typeface="Courier New" panose="02070309020205020404" pitchFamily="49" charset="0"/>
                  <a:ea typeface="宋体" charset="-122"/>
                  <a:cs typeface="Courier New" panose="02070309020205020404" pitchFamily="49" charset="0"/>
                </a:rPr>
                <a:t>b</a:t>
              </a:r>
              <a:endParaRPr lang="en-US" altLang="zh-CN" sz="2400" b="1" dirty="0">
                <a:solidFill>
                  <a:schemeClr val="folHlink"/>
                </a:solidFill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endParaRP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rot="5400000">
              <a:off x="2124" y="2500"/>
              <a:ext cx="3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2352" y="2448"/>
              <a:ext cx="322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 b="1" dirty="0" err="1">
                  <a:solidFill>
                    <a:schemeClr val="folHlink"/>
                  </a:solidFill>
                  <a:latin typeface="Courier New" panose="02070309020205020404" pitchFamily="49" charset="0"/>
                  <a:ea typeface="宋体" charset="-122"/>
                  <a:cs typeface="Courier New" panose="02070309020205020404" pitchFamily="49" charset="0"/>
                </a:rPr>
                <a:t>i</a:t>
              </a:r>
              <a:r>
                <a:rPr lang="en-US" altLang="zh-CN" sz="2400" b="1" baseline="-25000" dirty="0" err="1">
                  <a:solidFill>
                    <a:schemeClr val="folHlink"/>
                  </a:solidFill>
                  <a:latin typeface="Courier New" panose="02070309020205020404" pitchFamily="49" charset="0"/>
                  <a:ea typeface="宋体" charset="-122"/>
                  <a:cs typeface="Courier New" panose="02070309020205020404" pitchFamily="49" charset="0"/>
                </a:rPr>
                <a:t>c</a:t>
              </a:r>
              <a:endParaRPr lang="en-US" altLang="zh-CN" sz="2400" b="1" dirty="0">
                <a:solidFill>
                  <a:schemeClr val="folHlink"/>
                </a:solidFill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endParaRPr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1680" y="2448"/>
              <a:ext cx="2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 b="1">
                  <a:solidFill>
                    <a:srgbClr val="FF0000"/>
                  </a:solidFill>
                  <a:latin typeface="Courier New" panose="02070309020205020404" pitchFamily="49" charset="0"/>
                  <a:ea typeface="宋体" charset="-122"/>
                  <a:cs typeface="Courier New" panose="02070309020205020404" pitchFamily="49" charset="0"/>
                </a:rPr>
                <a:t>B</a:t>
              </a:r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2208" y="3040"/>
              <a:ext cx="2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 b="1">
                  <a:solidFill>
                    <a:schemeClr val="folHlink"/>
                  </a:solidFill>
                  <a:latin typeface="Courier New" panose="02070309020205020404" pitchFamily="49" charset="0"/>
                  <a:ea typeface="宋体" charset="-122"/>
                  <a:cs typeface="Courier New" panose="02070309020205020404" pitchFamily="49" charset="0"/>
                </a:rPr>
                <a:t>E</a:t>
              </a:r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1920" y="2112"/>
              <a:ext cx="2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 b="1">
                  <a:solidFill>
                    <a:schemeClr val="folHlink"/>
                  </a:solidFill>
                  <a:latin typeface="Courier New" panose="02070309020205020404" pitchFamily="49" charset="0"/>
                  <a:ea typeface="宋体" charset="-122"/>
                  <a:cs typeface="Courier New" panose="02070309020205020404" pitchFamily="49" charset="0"/>
                </a:rPr>
                <a:t>C</a:t>
              </a:r>
              <a:endParaRPr lang="en-US" altLang="zh-CN" sz="2400" b="1" dirty="0">
                <a:solidFill>
                  <a:schemeClr val="folHlink"/>
                </a:solidFill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endParaRPr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 rot="-5400000">
              <a:off x="1968" y="1608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1840" y="1448"/>
              <a:ext cx="2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 b="1">
                  <a:solidFill>
                    <a:schemeClr val="folHlink"/>
                  </a:solidFill>
                  <a:latin typeface="Courier New" panose="02070309020205020404" pitchFamily="49" charset="0"/>
                  <a:ea typeface="宋体" charset="-122"/>
                  <a:cs typeface="Courier New" panose="02070309020205020404" pitchFamily="49" charset="0"/>
                </a:rPr>
                <a:t>U</a:t>
              </a:r>
              <a:r>
                <a:rPr lang="en-US" altLang="zh-CN" sz="2400" b="1" baseline="-25000">
                  <a:solidFill>
                    <a:schemeClr val="folHlink"/>
                  </a:solidFill>
                  <a:latin typeface="Courier New" panose="02070309020205020404" pitchFamily="49" charset="0"/>
                  <a:ea typeface="宋体" charset="-122"/>
                  <a:cs typeface="Courier New" panose="02070309020205020404" pitchFamily="49" charset="0"/>
                </a:rPr>
                <a:t>cc</a:t>
              </a:r>
              <a:endParaRPr lang="en-US" altLang="zh-CN" sz="2400" b="1">
                <a:solidFill>
                  <a:schemeClr val="folHlink"/>
                </a:solidFill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1152" y="2688"/>
              <a:ext cx="336" cy="96"/>
            </a:xfrm>
            <a:prstGeom prst="rect">
              <a:avLst/>
            </a:prstGeom>
            <a:solidFill>
              <a:srgbClr val="FF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zh-CN" sz="2800" b="1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0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MOS</a:t>
            </a:r>
            <a:r>
              <a:rPr lang="zh-CN" altLang="en-US" dirty="0"/>
              <a:t>管等效开关电路</a:t>
            </a:r>
          </a:p>
        </p:txBody>
      </p:sp>
      <p:sp>
        <p:nvSpPr>
          <p:cNvPr id="49" name="Rectangle 21"/>
          <p:cNvSpPr>
            <a:spLocks noChangeArrowheads="1"/>
          </p:cNvSpPr>
          <p:nvPr/>
        </p:nvSpPr>
        <p:spPr bwMode="auto">
          <a:xfrm>
            <a:off x="3448050" y="5790487"/>
            <a:ext cx="1943100" cy="558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>
              <a:defRPr/>
            </a:pPr>
            <a:r>
              <a:rPr lang="zh-CN" altLang="en-US" sz="2400" b="1" dirty="0">
                <a:solidFill>
                  <a:srgbClr val="008000"/>
                </a:solidFill>
                <a:latin typeface="+mj-ea"/>
                <a:ea typeface="+mj-ea"/>
              </a:rPr>
              <a:t>截止状态</a:t>
            </a:r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5816273" y="1333720"/>
            <a:ext cx="4427526" cy="4190559"/>
            <a:chOff x="2603" y="1296"/>
            <a:chExt cx="2485" cy="2352"/>
          </a:xfrm>
        </p:grpSpPr>
        <p:sp>
          <p:nvSpPr>
            <p:cNvPr id="5" name="Rectangle 23"/>
            <p:cNvSpPr>
              <a:spLocks noChangeArrowheads="1"/>
            </p:cNvSpPr>
            <p:nvPr/>
          </p:nvSpPr>
          <p:spPr bwMode="auto">
            <a:xfrm>
              <a:off x="3168" y="1536"/>
              <a:ext cx="1920" cy="192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94901"/>
              </a:schemeClr>
            </a:solidFill>
            <a:ln w="28575" algn="ctr">
              <a:noFill/>
              <a:prstDash val="sysDot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r"/>
              <a:endParaRPr lang="zh-CN" altLang="zh-CN" sz="2800"/>
            </a:p>
          </p:txBody>
        </p:sp>
        <p:sp>
          <p:nvSpPr>
            <p:cNvPr id="6" name="Line 24"/>
            <p:cNvSpPr>
              <a:spLocks noChangeShapeType="1"/>
            </p:cNvSpPr>
            <p:nvPr/>
          </p:nvSpPr>
          <p:spPr bwMode="auto">
            <a:xfrm>
              <a:off x="2832" y="2736"/>
              <a:ext cx="38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7" name="Rectangle 25"/>
            <p:cNvSpPr>
              <a:spLocks noChangeArrowheads="1"/>
            </p:cNvSpPr>
            <p:nvPr/>
          </p:nvSpPr>
          <p:spPr bwMode="auto">
            <a:xfrm>
              <a:off x="3216" y="2688"/>
              <a:ext cx="336" cy="96"/>
            </a:xfrm>
            <a:prstGeom prst="rect">
              <a:avLst/>
            </a:prstGeom>
            <a:solidFill>
              <a:srgbClr val="FF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r">
                <a:defRPr/>
              </a:pPr>
              <a:endParaRPr lang="zh-CN" altLang="zh-CN" sz="280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Line 26"/>
            <p:cNvSpPr>
              <a:spLocks noChangeShapeType="1"/>
            </p:cNvSpPr>
            <p:nvPr/>
          </p:nvSpPr>
          <p:spPr bwMode="auto">
            <a:xfrm>
              <a:off x="3552" y="273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9" name="Line 27"/>
            <p:cNvSpPr>
              <a:spLocks noChangeShapeType="1"/>
            </p:cNvSpPr>
            <p:nvPr/>
          </p:nvSpPr>
          <p:spPr bwMode="auto">
            <a:xfrm flipV="1">
              <a:off x="4320" y="2016"/>
              <a:ext cx="0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0" name="Rectangle 28"/>
            <p:cNvSpPr>
              <a:spLocks noChangeArrowheads="1"/>
            </p:cNvSpPr>
            <p:nvPr/>
          </p:nvSpPr>
          <p:spPr bwMode="auto">
            <a:xfrm>
              <a:off x="4272" y="1680"/>
              <a:ext cx="96" cy="336"/>
            </a:xfrm>
            <a:prstGeom prst="rect">
              <a:avLst/>
            </a:prstGeom>
            <a:solidFill>
              <a:srgbClr val="FF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zh-CN" sz="2800"/>
            </a:p>
          </p:txBody>
        </p:sp>
        <p:sp>
          <p:nvSpPr>
            <p:cNvPr id="11" name="Line 29"/>
            <p:cNvSpPr>
              <a:spLocks noChangeShapeType="1"/>
            </p:cNvSpPr>
            <p:nvPr/>
          </p:nvSpPr>
          <p:spPr bwMode="auto">
            <a:xfrm>
              <a:off x="4320" y="2256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2" name="Line 30"/>
            <p:cNvSpPr>
              <a:spLocks noChangeShapeType="1"/>
            </p:cNvSpPr>
            <p:nvPr/>
          </p:nvSpPr>
          <p:spPr bwMode="auto">
            <a:xfrm flipV="1">
              <a:off x="4320" y="2928"/>
              <a:ext cx="0" cy="7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3" name="Line 31"/>
            <p:cNvSpPr>
              <a:spLocks noChangeShapeType="1"/>
            </p:cNvSpPr>
            <p:nvPr/>
          </p:nvSpPr>
          <p:spPr bwMode="auto">
            <a:xfrm flipV="1">
              <a:off x="4224" y="364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4" name="Line 32"/>
            <p:cNvSpPr>
              <a:spLocks noChangeShapeType="1"/>
            </p:cNvSpPr>
            <p:nvPr/>
          </p:nvSpPr>
          <p:spPr bwMode="auto">
            <a:xfrm>
              <a:off x="3216" y="254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3317" y="2304"/>
              <a:ext cx="2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 dirty="0" err="1">
                  <a:solidFill>
                    <a:schemeClr val="folHlink"/>
                  </a:solidFill>
                  <a:latin typeface="Times New Roman" pitchFamily="18" charset="0"/>
                  <a:ea typeface="宋体" charset="-122"/>
                </a:rPr>
                <a:t>i</a:t>
              </a:r>
              <a:r>
                <a:rPr lang="en-US" altLang="zh-CN" sz="2400" baseline="-25000" dirty="0" err="1">
                  <a:solidFill>
                    <a:schemeClr val="folHlink"/>
                  </a:solidFill>
                  <a:latin typeface="Times New Roman" pitchFamily="18" charset="0"/>
                  <a:ea typeface="宋体" charset="-122"/>
                </a:rPr>
                <a:t>b</a:t>
              </a:r>
              <a:endParaRPr lang="en-US" altLang="zh-CN" sz="2400" dirty="0">
                <a:solidFill>
                  <a:schemeClr val="folHlink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16" name="Rectangle 34"/>
            <p:cNvSpPr>
              <a:spLocks noChangeArrowheads="1"/>
            </p:cNvSpPr>
            <p:nvPr/>
          </p:nvSpPr>
          <p:spPr bwMode="auto">
            <a:xfrm>
              <a:off x="3312" y="2880"/>
              <a:ext cx="2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>
                  <a:solidFill>
                    <a:schemeClr val="folHlink"/>
                  </a:solidFill>
                  <a:latin typeface="Times New Roman" pitchFamily="18" charset="0"/>
                  <a:ea typeface="宋体" charset="-122"/>
                </a:rPr>
                <a:t>R</a:t>
              </a:r>
              <a:r>
                <a:rPr lang="en-US" altLang="zh-CN" sz="2400" baseline="-25000">
                  <a:solidFill>
                    <a:schemeClr val="folHlink"/>
                  </a:solidFill>
                  <a:latin typeface="Times New Roman" pitchFamily="18" charset="0"/>
                  <a:ea typeface="宋体" charset="-122"/>
                </a:rPr>
                <a:t>b</a:t>
              </a:r>
              <a:endParaRPr lang="en-US" altLang="zh-CN" sz="2400">
                <a:solidFill>
                  <a:schemeClr val="folHlink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17" name="Rectangle 36"/>
            <p:cNvSpPr>
              <a:spLocks noChangeArrowheads="1"/>
            </p:cNvSpPr>
            <p:nvPr/>
          </p:nvSpPr>
          <p:spPr bwMode="auto">
            <a:xfrm>
              <a:off x="4560" y="244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>
                  <a:solidFill>
                    <a:schemeClr val="folHlink"/>
                  </a:solidFill>
                  <a:latin typeface="Times New Roman" pitchFamily="18" charset="0"/>
                  <a:ea typeface="宋体" charset="-122"/>
                </a:rPr>
                <a:t>i </a:t>
              </a:r>
              <a:r>
                <a:rPr lang="en-US" altLang="zh-CN" sz="2400" baseline="-25000">
                  <a:solidFill>
                    <a:schemeClr val="folHlink"/>
                  </a:solidFill>
                  <a:latin typeface="Times New Roman" pitchFamily="18" charset="0"/>
                  <a:ea typeface="宋体" charset="-122"/>
                </a:rPr>
                <a:t>c</a:t>
              </a:r>
              <a:endParaRPr lang="en-US" altLang="zh-CN" sz="2400">
                <a:solidFill>
                  <a:schemeClr val="folHlink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18" name="Rectangle 37"/>
            <p:cNvSpPr>
              <a:spLocks noChangeArrowheads="1"/>
            </p:cNvSpPr>
            <p:nvPr/>
          </p:nvSpPr>
          <p:spPr bwMode="auto">
            <a:xfrm>
              <a:off x="3888" y="2448"/>
              <a:ext cx="2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>
                  <a:solidFill>
                    <a:schemeClr val="folHlink"/>
                  </a:solidFill>
                  <a:latin typeface="Tahoma" pitchFamily="34" charset="0"/>
                  <a:ea typeface="宋体" charset="-122"/>
                </a:rPr>
                <a:t>B</a:t>
              </a:r>
            </a:p>
          </p:txBody>
        </p:sp>
        <p:sp>
          <p:nvSpPr>
            <p:cNvPr id="19" name="Rectangle 38"/>
            <p:cNvSpPr>
              <a:spLocks noChangeArrowheads="1"/>
            </p:cNvSpPr>
            <p:nvPr/>
          </p:nvSpPr>
          <p:spPr bwMode="auto">
            <a:xfrm>
              <a:off x="4488" y="2934"/>
              <a:ext cx="2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 dirty="0">
                  <a:solidFill>
                    <a:schemeClr val="folHlink"/>
                  </a:solidFill>
                  <a:latin typeface="Tahoma" pitchFamily="34" charset="0"/>
                  <a:ea typeface="宋体" charset="-122"/>
                </a:rPr>
                <a:t>E</a:t>
              </a:r>
            </a:p>
          </p:txBody>
        </p:sp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4128" y="2112"/>
              <a:ext cx="2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>
                  <a:solidFill>
                    <a:schemeClr val="folHlink"/>
                  </a:solidFill>
                  <a:latin typeface="Tahoma" pitchFamily="34" charset="0"/>
                  <a:ea typeface="宋体" charset="-122"/>
                </a:rPr>
                <a:t>C</a:t>
              </a:r>
              <a:endParaRPr lang="en-US" altLang="zh-CN" sz="2400" dirty="0">
                <a:solidFill>
                  <a:schemeClr val="folHlink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1" name="Line 40"/>
            <p:cNvSpPr>
              <a:spLocks noChangeShapeType="1"/>
            </p:cNvSpPr>
            <p:nvPr/>
          </p:nvSpPr>
          <p:spPr bwMode="auto">
            <a:xfrm rot="-5400000">
              <a:off x="4176" y="153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22" name="Rectangle 41"/>
            <p:cNvSpPr>
              <a:spLocks noChangeArrowheads="1"/>
            </p:cNvSpPr>
            <p:nvPr/>
          </p:nvSpPr>
          <p:spPr bwMode="auto">
            <a:xfrm>
              <a:off x="4080" y="1296"/>
              <a:ext cx="288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400">
                  <a:solidFill>
                    <a:schemeClr val="folHlink"/>
                  </a:solidFill>
                  <a:latin typeface="Times New Roman" pitchFamily="18" charset="0"/>
                  <a:ea typeface="宋体" charset="-122"/>
                </a:rPr>
                <a:t>U</a:t>
              </a:r>
              <a:r>
                <a:rPr lang="en-US" altLang="zh-CN" sz="2400" baseline="-25000">
                  <a:solidFill>
                    <a:schemeClr val="folHlink"/>
                  </a:solidFill>
                  <a:latin typeface="Times New Roman" pitchFamily="18" charset="0"/>
                  <a:ea typeface="宋体" charset="-122"/>
                </a:rPr>
                <a:t>cc</a:t>
              </a:r>
              <a:endParaRPr lang="en-US" altLang="zh-CN" sz="2400">
                <a:solidFill>
                  <a:schemeClr val="folHlink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3" name="Line 42"/>
            <p:cNvSpPr>
              <a:spLocks noChangeShapeType="1"/>
            </p:cNvSpPr>
            <p:nvPr/>
          </p:nvSpPr>
          <p:spPr bwMode="auto">
            <a:xfrm>
              <a:off x="3840" y="2736"/>
              <a:ext cx="192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24" name="Line 43"/>
            <p:cNvSpPr>
              <a:spLocks noChangeShapeType="1"/>
            </p:cNvSpPr>
            <p:nvPr/>
          </p:nvSpPr>
          <p:spPr bwMode="auto">
            <a:xfrm flipH="1">
              <a:off x="3984" y="2688"/>
              <a:ext cx="96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25" name="Line 44"/>
            <p:cNvSpPr>
              <a:spLocks noChangeShapeType="1"/>
            </p:cNvSpPr>
            <p:nvPr/>
          </p:nvSpPr>
          <p:spPr bwMode="auto">
            <a:xfrm flipH="1">
              <a:off x="4080" y="2784"/>
              <a:ext cx="4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26" name="Line 45"/>
            <p:cNvSpPr>
              <a:spLocks noChangeShapeType="1"/>
            </p:cNvSpPr>
            <p:nvPr/>
          </p:nvSpPr>
          <p:spPr bwMode="auto">
            <a:xfrm>
              <a:off x="4128" y="2832"/>
              <a:ext cx="192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27" name="Line 46"/>
            <p:cNvSpPr>
              <a:spLocks noChangeShapeType="1"/>
            </p:cNvSpPr>
            <p:nvPr/>
          </p:nvSpPr>
          <p:spPr bwMode="auto">
            <a:xfrm>
              <a:off x="4224" y="2592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28" name="Line 47"/>
            <p:cNvSpPr>
              <a:spLocks noChangeShapeType="1"/>
            </p:cNvSpPr>
            <p:nvPr/>
          </p:nvSpPr>
          <p:spPr bwMode="auto">
            <a:xfrm>
              <a:off x="4272" y="264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29" name="Line 48"/>
            <p:cNvSpPr>
              <a:spLocks noChangeShapeType="1"/>
            </p:cNvSpPr>
            <p:nvPr/>
          </p:nvSpPr>
          <p:spPr bwMode="auto">
            <a:xfrm>
              <a:off x="4320" y="2640"/>
              <a:ext cx="0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/>
            </a:p>
          </p:txBody>
        </p:sp>
        <p:sp>
          <p:nvSpPr>
            <p:cNvPr id="30" name="Rectangle 50"/>
            <p:cNvSpPr>
              <a:spLocks noChangeArrowheads="1"/>
            </p:cNvSpPr>
            <p:nvPr/>
          </p:nvSpPr>
          <p:spPr bwMode="auto">
            <a:xfrm>
              <a:off x="2603" y="2121"/>
              <a:ext cx="592" cy="29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2000" b="1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V</a:t>
              </a:r>
              <a:r>
                <a:rPr lang="en-US" altLang="zh-CN" sz="2000" b="1" baseline="-25000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DD</a:t>
              </a:r>
              <a:r>
                <a:rPr lang="en-US" altLang="zh-CN" sz="2000" b="1" dirty="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(5V)</a:t>
              </a:r>
              <a:endParaRPr lang="en-US" altLang="zh-CN" sz="2000" b="1" dirty="0">
                <a:solidFill>
                  <a:srgbClr val="FF0000"/>
                </a:solidFill>
                <a:latin typeface="Tahoma" pitchFamily="34" charset="0"/>
                <a:ea typeface="宋体" charset="-122"/>
              </a:endParaRPr>
            </a:p>
          </p:txBody>
        </p:sp>
      </p:grp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2083578" y="1761328"/>
            <a:ext cx="3420864" cy="34208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algn="ctr">
            <a:noFill/>
            <a:prstDash val="sysDot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r"/>
            <a:endParaRPr lang="zh-CN" altLang="zh-CN" sz="2800"/>
          </a:p>
        </p:txBody>
      </p:sp>
      <p:sp>
        <p:nvSpPr>
          <p:cNvPr id="32" name="Line 4"/>
          <p:cNvSpPr>
            <a:spLocks noChangeShapeType="1"/>
          </p:cNvSpPr>
          <p:nvPr/>
        </p:nvSpPr>
        <p:spPr bwMode="auto">
          <a:xfrm>
            <a:off x="1655970" y="3899368"/>
            <a:ext cx="68417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2340143" y="3813847"/>
            <a:ext cx="598651" cy="171043"/>
          </a:xfrm>
          <a:prstGeom prst="rect">
            <a:avLst/>
          </a:prstGeom>
          <a:solidFill>
            <a:srgbClr val="FFCC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zh-CN" sz="2800"/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2938794" y="3899368"/>
            <a:ext cx="51313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35" name="Line 7"/>
          <p:cNvSpPr>
            <a:spLocks noChangeShapeType="1"/>
          </p:cNvSpPr>
          <p:nvPr/>
        </p:nvSpPr>
        <p:spPr bwMode="auto">
          <a:xfrm flipV="1">
            <a:off x="4307140" y="2616544"/>
            <a:ext cx="0" cy="10262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auto">
          <a:xfrm>
            <a:off x="4221618" y="2017893"/>
            <a:ext cx="171043" cy="598651"/>
          </a:xfrm>
          <a:prstGeom prst="rect">
            <a:avLst/>
          </a:prstGeom>
          <a:solidFill>
            <a:srgbClr val="FFCCFF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zh-CN" sz="2800"/>
          </a:p>
        </p:txBody>
      </p:sp>
      <p:sp>
        <p:nvSpPr>
          <p:cNvPr id="37" name="Line 9"/>
          <p:cNvSpPr>
            <a:spLocks noChangeShapeType="1"/>
          </p:cNvSpPr>
          <p:nvPr/>
        </p:nvSpPr>
        <p:spPr bwMode="auto">
          <a:xfrm>
            <a:off x="4307140" y="3044152"/>
            <a:ext cx="68417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38" name="Line 10"/>
          <p:cNvSpPr>
            <a:spLocks noChangeShapeType="1"/>
          </p:cNvSpPr>
          <p:nvPr/>
        </p:nvSpPr>
        <p:spPr bwMode="auto">
          <a:xfrm flipV="1">
            <a:off x="4307140" y="4155933"/>
            <a:ext cx="0" cy="13683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39" name="Line 11"/>
          <p:cNvSpPr>
            <a:spLocks noChangeShapeType="1"/>
          </p:cNvSpPr>
          <p:nvPr/>
        </p:nvSpPr>
        <p:spPr bwMode="auto">
          <a:xfrm flipV="1">
            <a:off x="4136097" y="5524279"/>
            <a:ext cx="34208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>
              <a:defRPr/>
            </a:pPr>
            <a:endParaRPr lang="zh-CN" altLang="en-US" sz="2800">
              <a:latin typeface="+mj-ea"/>
              <a:ea typeface="+mj-ea"/>
            </a:endParaRPr>
          </a:p>
        </p:txBody>
      </p:sp>
      <p:sp>
        <p:nvSpPr>
          <p:cNvPr id="42" name="Rectangle 14"/>
          <p:cNvSpPr>
            <a:spLocks noChangeArrowheads="1"/>
          </p:cNvSpPr>
          <p:nvPr/>
        </p:nvSpPr>
        <p:spPr bwMode="auto">
          <a:xfrm>
            <a:off x="2511186" y="4155933"/>
            <a:ext cx="513130" cy="3420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2400">
                <a:solidFill>
                  <a:schemeClr val="folHlink"/>
                </a:solidFill>
                <a:latin typeface="Times New Roman" pitchFamily="18" charset="0"/>
                <a:ea typeface="宋体" charset="-122"/>
              </a:rPr>
              <a:t>R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itchFamily="18" charset="0"/>
                <a:ea typeface="宋体" charset="-122"/>
              </a:rPr>
              <a:t>b</a:t>
            </a:r>
            <a:endParaRPr lang="en-US" altLang="zh-CN" sz="2400">
              <a:solidFill>
                <a:schemeClr val="folHlink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43" name="Rectangle 15"/>
          <p:cNvSpPr>
            <a:spLocks noChangeArrowheads="1"/>
          </p:cNvSpPr>
          <p:nvPr/>
        </p:nvSpPr>
        <p:spPr bwMode="auto">
          <a:xfrm>
            <a:off x="3537445" y="3386239"/>
            <a:ext cx="513130" cy="3420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2400">
                <a:solidFill>
                  <a:schemeClr val="folHlink"/>
                </a:solidFill>
                <a:latin typeface="Tahoma" pitchFamily="34" charset="0"/>
                <a:ea typeface="宋体" charset="-122"/>
              </a:rPr>
              <a:t>B</a:t>
            </a: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4478183" y="4241455"/>
            <a:ext cx="513130" cy="3420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2400">
                <a:solidFill>
                  <a:schemeClr val="folHlink"/>
                </a:solidFill>
                <a:latin typeface="Tahoma" pitchFamily="34" charset="0"/>
                <a:ea typeface="宋体" charset="-122"/>
              </a:rPr>
              <a:t>E</a:t>
            </a:r>
          </a:p>
        </p:txBody>
      </p:sp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965053" y="2787587"/>
            <a:ext cx="513130" cy="3420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2400">
                <a:solidFill>
                  <a:schemeClr val="folHlink"/>
                </a:solidFill>
                <a:latin typeface="Tahoma" pitchFamily="34" charset="0"/>
                <a:ea typeface="宋体" charset="-122"/>
              </a:rPr>
              <a:t>C</a:t>
            </a:r>
            <a:endParaRPr lang="en-US" altLang="zh-CN" sz="2400" dirty="0">
              <a:solidFill>
                <a:schemeClr val="folHlink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 rot="16200000">
            <a:off x="4050575" y="1761328"/>
            <a:ext cx="51313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47" name="Rectangle 19"/>
          <p:cNvSpPr>
            <a:spLocks noChangeArrowheads="1"/>
          </p:cNvSpPr>
          <p:nvPr/>
        </p:nvSpPr>
        <p:spPr bwMode="auto">
          <a:xfrm>
            <a:off x="3879532" y="1333720"/>
            <a:ext cx="513130" cy="3420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2400">
                <a:solidFill>
                  <a:schemeClr val="folHlink"/>
                </a:solidFill>
                <a:latin typeface="Times New Roman" pitchFamily="18" charset="0"/>
                <a:ea typeface="宋体" charset="-122"/>
              </a:rPr>
              <a:t>U</a:t>
            </a:r>
            <a:r>
              <a:rPr lang="en-US" altLang="zh-CN" sz="2400" baseline="-25000">
                <a:solidFill>
                  <a:schemeClr val="folHlink"/>
                </a:solidFill>
                <a:latin typeface="Times New Roman" pitchFamily="18" charset="0"/>
                <a:ea typeface="宋体" charset="-122"/>
              </a:rPr>
              <a:t>cc</a:t>
            </a:r>
            <a:endParaRPr lang="en-US" altLang="zh-CN" sz="2400">
              <a:solidFill>
                <a:schemeClr val="folHlink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48" name="Line 20"/>
          <p:cNvSpPr>
            <a:spLocks noChangeShapeType="1"/>
          </p:cNvSpPr>
          <p:nvPr/>
        </p:nvSpPr>
        <p:spPr bwMode="auto">
          <a:xfrm>
            <a:off x="3537445" y="3899368"/>
            <a:ext cx="427608" cy="342086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50" name="Line 35"/>
          <p:cNvSpPr>
            <a:spLocks noChangeShapeType="1"/>
          </p:cNvSpPr>
          <p:nvPr/>
        </p:nvSpPr>
        <p:spPr bwMode="auto">
          <a:xfrm rot="5400000">
            <a:off x="8184153" y="3726543"/>
            <a:ext cx="1724686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 sz="2800"/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8026336" y="5799138"/>
            <a:ext cx="1943100" cy="558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导通状态</a:t>
            </a:r>
          </a:p>
        </p:txBody>
      </p:sp>
    </p:spTree>
    <p:extLst>
      <p:ext uri="{BB962C8B-B14F-4D97-AF65-F5344CB8AC3E}">
        <p14:creationId xmlns:p14="http://schemas.microsoft.com/office/powerpoint/2010/main" val="344929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94599" y="2409988"/>
            <a:ext cx="3419765" cy="2936841"/>
          </a:xfrm>
        </p:spPr>
        <p:txBody>
          <a:bodyPr>
            <a:noAutofit/>
          </a:bodyPr>
          <a:lstStyle/>
          <a:p>
            <a:pPr eaLnBrk="1" hangingPunct="1"/>
            <a:r>
              <a:rPr sz="2400" dirty="0"/>
              <a:t>工作管</a:t>
            </a:r>
            <a:r>
              <a:rPr lang="en-US" altLang="zh-CN" sz="2400" dirty="0"/>
              <a:t>T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 T</a:t>
            </a:r>
            <a:r>
              <a:rPr lang="en-US" altLang="zh-CN" sz="2400" baseline="-25000" dirty="0"/>
              <a:t>2</a:t>
            </a:r>
            <a:endParaRPr lang="en-US" altLang="zh-CN" sz="2400" dirty="0"/>
          </a:p>
          <a:p>
            <a:pPr marL="742950" lvl="1" indent="-285750"/>
            <a:r>
              <a:rPr dirty="0" err="1"/>
              <a:t>存储数据</a:t>
            </a:r>
            <a:endParaRPr dirty="0"/>
          </a:p>
          <a:p>
            <a:pPr eaLnBrk="1" hangingPunct="1"/>
            <a:r>
              <a:rPr sz="2400" dirty="0"/>
              <a:t>负载管</a:t>
            </a:r>
            <a:r>
              <a:rPr lang="en-US" altLang="zh-CN" sz="2400" dirty="0"/>
              <a:t>T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 T</a:t>
            </a:r>
            <a:r>
              <a:rPr lang="en-US" altLang="zh-CN" sz="2400" baseline="-25000" dirty="0"/>
              <a:t>4</a:t>
            </a:r>
            <a:endParaRPr lang="en-US" altLang="zh-CN" sz="2400" dirty="0"/>
          </a:p>
          <a:p>
            <a:pPr marL="742950" lvl="1" indent="-285750"/>
            <a:r>
              <a:rPr dirty="0" err="1"/>
              <a:t>补充电荷</a:t>
            </a:r>
            <a:endParaRPr dirty="0"/>
          </a:p>
          <a:p>
            <a:pPr eaLnBrk="1" hangingPunct="1"/>
            <a:r>
              <a:rPr sz="2000" dirty="0"/>
              <a:t> </a:t>
            </a:r>
            <a:r>
              <a:rPr sz="2400" dirty="0"/>
              <a:t>门控管</a:t>
            </a:r>
            <a:r>
              <a:rPr lang="en-US" altLang="zh-CN" sz="2400" dirty="0"/>
              <a:t>T</a:t>
            </a:r>
            <a:r>
              <a:rPr lang="en-US" altLang="zh-CN" sz="2400" baseline="-25000" dirty="0"/>
              <a:t>5</a:t>
            </a:r>
            <a:r>
              <a:rPr lang="en-US" altLang="zh-CN" sz="2400" dirty="0"/>
              <a:t> T</a:t>
            </a:r>
            <a:r>
              <a:rPr lang="en-US" altLang="zh-CN" sz="2400" baseline="-25000" dirty="0"/>
              <a:t>6 </a:t>
            </a:r>
            <a:r>
              <a:rPr lang="en-US" altLang="zh-CN" sz="2400" dirty="0"/>
              <a:t>T</a:t>
            </a:r>
            <a:r>
              <a:rPr lang="en-US" altLang="zh-CN" sz="2400" baseline="-25000" dirty="0"/>
              <a:t>7</a:t>
            </a:r>
            <a:r>
              <a:rPr lang="en-US" altLang="zh-CN" sz="2400" dirty="0"/>
              <a:t> T</a:t>
            </a:r>
            <a:r>
              <a:rPr lang="en-US" altLang="zh-CN" sz="2400" baseline="-25000" dirty="0"/>
              <a:t>8</a:t>
            </a:r>
            <a:endParaRPr lang="en-US" altLang="zh-CN" sz="2400" dirty="0"/>
          </a:p>
          <a:p>
            <a:pPr marL="742950" lvl="1" indent="-285750"/>
            <a:r>
              <a:rPr dirty="0" err="1"/>
              <a:t>开关作用</a:t>
            </a:r>
            <a:endParaRPr dirty="0"/>
          </a:p>
        </p:txBody>
      </p:sp>
      <p:sp>
        <p:nvSpPr>
          <p:cNvPr id="46083" name="Rectangle 2"/>
          <p:cNvSpPr>
            <a:spLocks noChangeArrowheads="1"/>
          </p:cNvSpPr>
          <p:nvPr/>
        </p:nvSpPr>
        <p:spPr bwMode="auto">
          <a:xfrm>
            <a:off x="3695700" y="1571625"/>
            <a:ext cx="3124200" cy="2971800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19050" algn="ctr">
            <a:noFill/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5346700" y="4083051"/>
            <a:ext cx="723900" cy="460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 err="1">
                <a:solidFill>
                  <a:srgbClr val="00B050"/>
                </a:solidFill>
                <a:latin typeface="+mn-ea"/>
              </a:rPr>
              <a:t>V</a:t>
            </a:r>
            <a:r>
              <a:rPr lang="en-US" altLang="zh-CN" sz="1600" baseline="-25000" dirty="0" err="1">
                <a:solidFill>
                  <a:srgbClr val="00B050"/>
                </a:solidFill>
                <a:latin typeface="+mn-ea"/>
              </a:rPr>
              <a:t>ss</a:t>
            </a:r>
            <a:r>
              <a:rPr lang="en-US" altLang="zh-CN" sz="1600" dirty="0">
                <a:solidFill>
                  <a:srgbClr val="00B050"/>
                </a:solidFill>
                <a:latin typeface="+mn-ea"/>
              </a:rPr>
              <a:t>(0V)</a:t>
            </a:r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3327400" y="1800225"/>
            <a:ext cx="32766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86" name="Line 6"/>
          <p:cNvSpPr>
            <a:spLocks noChangeAspect="1" noChangeShapeType="1"/>
          </p:cNvSpPr>
          <p:nvPr/>
        </p:nvSpPr>
        <p:spPr bwMode="auto">
          <a:xfrm>
            <a:off x="4546600" y="2333625"/>
            <a:ext cx="1447800" cy="15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87" name="Line 7"/>
          <p:cNvSpPr>
            <a:spLocks noChangeAspect="1" noChangeShapeType="1"/>
          </p:cNvSpPr>
          <p:nvPr/>
        </p:nvSpPr>
        <p:spPr bwMode="auto">
          <a:xfrm>
            <a:off x="4927600" y="2333625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88" name="Line 8"/>
          <p:cNvSpPr>
            <a:spLocks noChangeAspect="1" noChangeShapeType="1"/>
          </p:cNvSpPr>
          <p:nvPr/>
        </p:nvSpPr>
        <p:spPr bwMode="auto">
          <a:xfrm>
            <a:off x="4546600" y="2333625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89" name="Line 9"/>
          <p:cNvSpPr>
            <a:spLocks noChangeAspect="1" noChangeShapeType="1"/>
          </p:cNvSpPr>
          <p:nvPr/>
        </p:nvSpPr>
        <p:spPr bwMode="auto">
          <a:xfrm>
            <a:off x="4546600" y="27908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90" name="Line 10"/>
          <p:cNvSpPr>
            <a:spLocks noChangeAspect="1" noChangeShapeType="1"/>
          </p:cNvSpPr>
          <p:nvPr/>
        </p:nvSpPr>
        <p:spPr bwMode="auto">
          <a:xfrm>
            <a:off x="4546600" y="3095625"/>
            <a:ext cx="457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91" name="Line 11"/>
          <p:cNvSpPr>
            <a:spLocks noChangeAspect="1" noChangeShapeType="1"/>
          </p:cNvSpPr>
          <p:nvPr/>
        </p:nvSpPr>
        <p:spPr bwMode="auto">
          <a:xfrm>
            <a:off x="5994400" y="2333625"/>
            <a:ext cx="0" cy="304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92" name="Line 12"/>
          <p:cNvSpPr>
            <a:spLocks noChangeAspect="1" noChangeShapeType="1"/>
          </p:cNvSpPr>
          <p:nvPr/>
        </p:nvSpPr>
        <p:spPr bwMode="auto">
          <a:xfrm>
            <a:off x="5613400" y="2333625"/>
            <a:ext cx="0" cy="3810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546600" y="2562225"/>
            <a:ext cx="1447800" cy="457200"/>
            <a:chOff x="2352" y="1816"/>
            <a:chExt cx="912" cy="288"/>
          </a:xfrm>
        </p:grpSpPr>
        <p:sp>
          <p:nvSpPr>
            <p:cNvPr id="46173" name="Rectangle 14"/>
            <p:cNvSpPr>
              <a:spLocks noChangeArrowheads="1"/>
            </p:cNvSpPr>
            <p:nvPr/>
          </p:nvSpPr>
          <p:spPr bwMode="auto">
            <a:xfrm>
              <a:off x="2976" y="19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solidFill>
                    <a:srgbClr val="FF0000"/>
                  </a:solidFill>
                  <a:latin typeface="+mn-ea"/>
                </a:rPr>
                <a:t>T</a:t>
              </a:r>
              <a:r>
                <a:rPr lang="en-US" altLang="zh-CN" sz="1600" baseline="-25000" dirty="0">
                  <a:solidFill>
                    <a:srgbClr val="FF0000"/>
                  </a:solidFill>
                  <a:latin typeface="+mn-ea"/>
                </a:rPr>
                <a:t>4</a:t>
              </a:r>
              <a:endParaRPr lang="en-US" altLang="zh-CN" sz="1600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6174" name="Rectangle 15"/>
            <p:cNvSpPr>
              <a:spLocks noChangeArrowheads="1"/>
            </p:cNvSpPr>
            <p:nvPr/>
          </p:nvSpPr>
          <p:spPr bwMode="auto">
            <a:xfrm>
              <a:off x="2544" y="19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solidFill>
                    <a:srgbClr val="FF0000"/>
                  </a:solidFill>
                  <a:latin typeface="+mn-ea"/>
                </a:rPr>
                <a:t>T</a:t>
              </a:r>
              <a:r>
                <a:rPr lang="en-US" altLang="zh-CN" sz="1600" baseline="-25000" dirty="0">
                  <a:solidFill>
                    <a:srgbClr val="FF0000"/>
                  </a:solidFill>
                  <a:latin typeface="+mn-ea"/>
                </a:rPr>
                <a:t>3</a:t>
              </a:r>
              <a:endParaRPr lang="en-US" altLang="zh-CN" sz="1600" dirty="0">
                <a:solidFill>
                  <a:srgbClr val="FF0000"/>
                </a:solidFill>
                <a:latin typeface="+mn-ea"/>
              </a:endParaRPr>
            </a:p>
          </p:txBody>
        </p:sp>
        <p:grpSp>
          <p:nvGrpSpPr>
            <p:cNvPr id="46175" name="Group 16"/>
            <p:cNvGrpSpPr>
              <a:grpSpLocks/>
            </p:cNvGrpSpPr>
            <p:nvPr/>
          </p:nvGrpSpPr>
          <p:grpSpPr bwMode="auto">
            <a:xfrm>
              <a:off x="2352" y="1816"/>
              <a:ext cx="912" cy="192"/>
              <a:chOff x="2352" y="1816"/>
              <a:chExt cx="912" cy="192"/>
            </a:xfrm>
          </p:grpSpPr>
          <p:grpSp>
            <p:nvGrpSpPr>
              <p:cNvPr id="46176" name="Group 17"/>
              <p:cNvGrpSpPr>
                <a:grpSpLocks noChangeAspect="1"/>
              </p:cNvGrpSpPr>
              <p:nvPr/>
            </p:nvGrpSpPr>
            <p:grpSpPr bwMode="auto">
              <a:xfrm>
                <a:off x="2352" y="1816"/>
                <a:ext cx="240" cy="192"/>
                <a:chOff x="3360" y="2064"/>
                <a:chExt cx="240" cy="192"/>
              </a:xfrm>
            </p:grpSpPr>
            <p:sp>
              <p:nvSpPr>
                <p:cNvPr id="46183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06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84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11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85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11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86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20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87" name="Line 22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1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46177" name="Group 23"/>
              <p:cNvGrpSpPr>
                <a:grpSpLocks noChangeAspect="1"/>
              </p:cNvGrpSpPr>
              <p:nvPr/>
            </p:nvGrpSpPr>
            <p:grpSpPr bwMode="auto">
              <a:xfrm>
                <a:off x="3024" y="1816"/>
                <a:ext cx="240" cy="192"/>
                <a:chOff x="4032" y="2064"/>
                <a:chExt cx="240" cy="192"/>
              </a:xfrm>
            </p:grpSpPr>
            <p:sp>
              <p:nvSpPr>
                <p:cNvPr id="46178" name="Line 24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06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79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11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80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11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81" name="Line 27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20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82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1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  <p:sp>
        <p:nvSpPr>
          <p:cNvPr id="46094" name="Line 29"/>
          <p:cNvSpPr>
            <a:spLocks noChangeAspect="1" noChangeShapeType="1"/>
          </p:cNvSpPr>
          <p:nvPr/>
        </p:nvSpPr>
        <p:spPr bwMode="auto">
          <a:xfrm>
            <a:off x="4546600" y="30956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95" name="Line 30"/>
          <p:cNvSpPr>
            <a:spLocks noChangeAspect="1" noChangeShapeType="1"/>
          </p:cNvSpPr>
          <p:nvPr/>
        </p:nvSpPr>
        <p:spPr bwMode="auto">
          <a:xfrm>
            <a:off x="5994400" y="30956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96" name="Line 31"/>
          <p:cNvSpPr>
            <a:spLocks noChangeAspect="1" noChangeShapeType="1"/>
          </p:cNvSpPr>
          <p:nvPr/>
        </p:nvSpPr>
        <p:spPr bwMode="auto">
          <a:xfrm>
            <a:off x="5537200" y="3095625"/>
            <a:ext cx="457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97" name="Line 32"/>
          <p:cNvSpPr>
            <a:spLocks noChangeAspect="1" noChangeShapeType="1"/>
          </p:cNvSpPr>
          <p:nvPr/>
        </p:nvSpPr>
        <p:spPr bwMode="auto">
          <a:xfrm flipV="1">
            <a:off x="4927600" y="3095625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98" name="Line 33"/>
          <p:cNvSpPr>
            <a:spLocks noChangeAspect="1" noChangeShapeType="1"/>
          </p:cNvSpPr>
          <p:nvPr/>
        </p:nvSpPr>
        <p:spPr bwMode="auto">
          <a:xfrm>
            <a:off x="5003800" y="3095625"/>
            <a:ext cx="609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099" name="Line 34"/>
          <p:cNvSpPr>
            <a:spLocks noChangeAspect="1" noChangeShapeType="1"/>
          </p:cNvSpPr>
          <p:nvPr/>
        </p:nvSpPr>
        <p:spPr bwMode="auto">
          <a:xfrm>
            <a:off x="4546600" y="4010025"/>
            <a:ext cx="1447800" cy="1588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00" name="Line 35"/>
          <p:cNvSpPr>
            <a:spLocks noChangeAspect="1" noChangeShapeType="1"/>
          </p:cNvSpPr>
          <p:nvPr/>
        </p:nvSpPr>
        <p:spPr bwMode="auto">
          <a:xfrm>
            <a:off x="4546600" y="3552825"/>
            <a:ext cx="0" cy="457200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01" name="Line 36"/>
          <p:cNvSpPr>
            <a:spLocks noChangeAspect="1" noChangeShapeType="1"/>
          </p:cNvSpPr>
          <p:nvPr/>
        </p:nvSpPr>
        <p:spPr bwMode="auto">
          <a:xfrm>
            <a:off x="5994400" y="3552825"/>
            <a:ext cx="0" cy="457200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02" name="Line 37"/>
          <p:cNvSpPr>
            <a:spLocks noChangeAspect="1" noChangeShapeType="1"/>
          </p:cNvSpPr>
          <p:nvPr/>
        </p:nvSpPr>
        <p:spPr bwMode="auto">
          <a:xfrm>
            <a:off x="5994400" y="2790825"/>
            <a:ext cx="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03" name="Line 38"/>
          <p:cNvSpPr>
            <a:spLocks noChangeAspect="1" noChangeShapeType="1"/>
          </p:cNvSpPr>
          <p:nvPr/>
        </p:nvSpPr>
        <p:spPr bwMode="auto">
          <a:xfrm>
            <a:off x="4241800" y="3095625"/>
            <a:ext cx="3048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04" name="Line 39"/>
          <p:cNvSpPr>
            <a:spLocks noChangeAspect="1" noChangeShapeType="1"/>
          </p:cNvSpPr>
          <p:nvPr/>
        </p:nvSpPr>
        <p:spPr bwMode="auto">
          <a:xfrm>
            <a:off x="5994400" y="3095625"/>
            <a:ext cx="3048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05" name="Line 40"/>
          <p:cNvSpPr>
            <a:spLocks noChangeShapeType="1"/>
          </p:cNvSpPr>
          <p:nvPr/>
        </p:nvSpPr>
        <p:spPr bwMode="auto">
          <a:xfrm>
            <a:off x="3937000" y="3095625"/>
            <a:ext cx="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06" name="Line 41"/>
          <p:cNvSpPr>
            <a:spLocks noChangeShapeType="1"/>
          </p:cNvSpPr>
          <p:nvPr/>
        </p:nvSpPr>
        <p:spPr bwMode="auto">
          <a:xfrm flipH="1">
            <a:off x="3937000" y="3095625"/>
            <a:ext cx="1524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07" name="Line 42"/>
          <p:cNvSpPr>
            <a:spLocks noChangeShapeType="1"/>
          </p:cNvSpPr>
          <p:nvPr/>
        </p:nvSpPr>
        <p:spPr bwMode="auto">
          <a:xfrm>
            <a:off x="6604000" y="3095625"/>
            <a:ext cx="0" cy="1828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08" name="Line 43"/>
          <p:cNvSpPr>
            <a:spLocks noChangeShapeType="1"/>
          </p:cNvSpPr>
          <p:nvPr/>
        </p:nvSpPr>
        <p:spPr bwMode="auto">
          <a:xfrm flipH="1">
            <a:off x="6451600" y="3095625"/>
            <a:ext cx="1524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46109" name="Group 44"/>
          <p:cNvGrpSpPr>
            <a:grpSpLocks/>
          </p:cNvGrpSpPr>
          <p:nvPr/>
        </p:nvGrpSpPr>
        <p:grpSpPr bwMode="auto">
          <a:xfrm>
            <a:off x="5232400" y="4010025"/>
            <a:ext cx="76200" cy="228600"/>
            <a:chOff x="3744" y="2880"/>
            <a:chExt cx="96" cy="288"/>
          </a:xfrm>
        </p:grpSpPr>
        <p:sp>
          <p:nvSpPr>
            <p:cNvPr id="46171" name="Line 45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6172" name="Oval 46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B05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grpSp>
        <p:nvGrpSpPr>
          <p:cNvPr id="46110" name="Group 47"/>
          <p:cNvGrpSpPr>
            <a:grpSpLocks/>
          </p:cNvGrpSpPr>
          <p:nvPr/>
        </p:nvGrpSpPr>
        <p:grpSpPr bwMode="auto">
          <a:xfrm flipV="1">
            <a:off x="5232400" y="2105025"/>
            <a:ext cx="76200" cy="228600"/>
            <a:chOff x="3744" y="2880"/>
            <a:chExt cx="96" cy="288"/>
          </a:xfrm>
        </p:grpSpPr>
        <p:sp>
          <p:nvSpPr>
            <p:cNvPr id="46169" name="Line 48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6170" name="Oval 49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sp>
        <p:nvSpPr>
          <p:cNvPr id="46111" name="Line 50"/>
          <p:cNvSpPr>
            <a:spLocks noChangeShapeType="1"/>
          </p:cNvSpPr>
          <p:nvPr/>
        </p:nvSpPr>
        <p:spPr bwMode="auto">
          <a:xfrm>
            <a:off x="4165600" y="1800225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12" name="Line 51"/>
          <p:cNvSpPr>
            <a:spLocks noChangeShapeType="1"/>
          </p:cNvSpPr>
          <p:nvPr/>
        </p:nvSpPr>
        <p:spPr bwMode="auto">
          <a:xfrm>
            <a:off x="6375400" y="1800225"/>
            <a:ext cx="0" cy="914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13" name="Line 52"/>
          <p:cNvSpPr>
            <a:spLocks noChangeShapeType="1"/>
          </p:cNvSpPr>
          <p:nvPr/>
        </p:nvSpPr>
        <p:spPr bwMode="auto">
          <a:xfrm>
            <a:off x="4318000" y="5000625"/>
            <a:ext cx="19050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14" name="Line 53"/>
          <p:cNvSpPr>
            <a:spLocks noChangeShapeType="1"/>
          </p:cNvSpPr>
          <p:nvPr/>
        </p:nvSpPr>
        <p:spPr bwMode="auto">
          <a:xfrm>
            <a:off x="3937000" y="5076825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15" name="Line 54"/>
          <p:cNvSpPr>
            <a:spLocks noChangeShapeType="1"/>
          </p:cNvSpPr>
          <p:nvPr/>
        </p:nvSpPr>
        <p:spPr bwMode="auto">
          <a:xfrm>
            <a:off x="6604000" y="5076825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46116" name="Line 55"/>
          <p:cNvSpPr>
            <a:spLocks noChangeShapeType="1"/>
          </p:cNvSpPr>
          <p:nvPr/>
        </p:nvSpPr>
        <p:spPr bwMode="auto">
          <a:xfrm>
            <a:off x="5232400" y="5000625"/>
            <a:ext cx="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47" name="Group 56"/>
          <p:cNvGrpSpPr>
            <a:grpSpLocks/>
          </p:cNvGrpSpPr>
          <p:nvPr/>
        </p:nvGrpSpPr>
        <p:grpSpPr bwMode="auto">
          <a:xfrm>
            <a:off x="4546600" y="3324225"/>
            <a:ext cx="1447800" cy="533400"/>
            <a:chOff x="2352" y="2296"/>
            <a:chExt cx="912" cy="336"/>
          </a:xfrm>
        </p:grpSpPr>
        <p:grpSp>
          <p:nvGrpSpPr>
            <p:cNvPr id="46154" name="Group 57"/>
            <p:cNvGrpSpPr>
              <a:grpSpLocks/>
            </p:cNvGrpSpPr>
            <p:nvPr/>
          </p:nvGrpSpPr>
          <p:grpSpPr bwMode="auto">
            <a:xfrm>
              <a:off x="2352" y="2296"/>
              <a:ext cx="912" cy="192"/>
              <a:chOff x="2352" y="2296"/>
              <a:chExt cx="912" cy="192"/>
            </a:xfrm>
          </p:grpSpPr>
          <p:grpSp>
            <p:nvGrpSpPr>
              <p:cNvPr id="46157" name="Group 58"/>
              <p:cNvGrpSpPr>
                <a:grpSpLocks noChangeAspect="1"/>
              </p:cNvGrpSpPr>
              <p:nvPr/>
            </p:nvGrpSpPr>
            <p:grpSpPr bwMode="auto">
              <a:xfrm>
                <a:off x="2352" y="2296"/>
                <a:ext cx="240" cy="192"/>
                <a:chOff x="3360" y="2544"/>
                <a:chExt cx="240" cy="192"/>
              </a:xfrm>
            </p:grpSpPr>
            <p:sp>
              <p:nvSpPr>
                <p:cNvPr id="46164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65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66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67" name="Line 6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68" name="Line 6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grpSp>
            <p:nvGrpSpPr>
              <p:cNvPr id="46158" name="Group 64"/>
              <p:cNvGrpSpPr>
                <a:grpSpLocks noChangeAspect="1"/>
              </p:cNvGrpSpPr>
              <p:nvPr/>
            </p:nvGrpSpPr>
            <p:grpSpPr bwMode="auto">
              <a:xfrm>
                <a:off x="3024" y="2296"/>
                <a:ext cx="240" cy="192"/>
                <a:chOff x="4032" y="2544"/>
                <a:chExt cx="240" cy="192"/>
              </a:xfrm>
            </p:grpSpPr>
            <p:sp>
              <p:nvSpPr>
                <p:cNvPr id="46159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60" name="Line 66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61" name="Line 67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62" name="Line 68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6163" name="Line 69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46155" name="Rectangle 70"/>
            <p:cNvSpPr>
              <a:spLocks noChangeArrowheads="1"/>
            </p:cNvSpPr>
            <p:nvPr/>
          </p:nvSpPr>
          <p:spPr bwMode="auto">
            <a:xfrm>
              <a:off x="2544" y="2440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rgbClr val="0000FF"/>
                  </a:solidFill>
                  <a:latin typeface="+mn-ea"/>
                </a:rPr>
                <a:t>T</a:t>
              </a:r>
              <a:r>
                <a:rPr lang="en-US" altLang="zh-CN" sz="1600" baseline="-25000">
                  <a:solidFill>
                    <a:srgbClr val="0000FF"/>
                  </a:solidFill>
                  <a:latin typeface="+mn-ea"/>
                </a:rPr>
                <a:t>1</a:t>
              </a:r>
              <a:endParaRPr lang="en-US" altLang="zh-CN" sz="160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46156" name="Rectangle 71"/>
            <p:cNvSpPr>
              <a:spLocks noChangeArrowheads="1"/>
            </p:cNvSpPr>
            <p:nvPr/>
          </p:nvSpPr>
          <p:spPr bwMode="auto">
            <a:xfrm>
              <a:off x="2976" y="2440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rgbClr val="0000FF"/>
                  </a:solidFill>
                  <a:latin typeface="+mn-ea"/>
                </a:rPr>
                <a:t>T</a:t>
              </a:r>
              <a:r>
                <a:rPr lang="en-US" altLang="zh-CN" sz="1600" baseline="-25000">
                  <a:solidFill>
                    <a:srgbClr val="0000FF"/>
                  </a:solidFill>
                  <a:latin typeface="+mn-ea"/>
                </a:rPr>
                <a:t>2</a:t>
              </a:r>
              <a:endParaRPr lang="en-US" altLang="zh-CN" sz="1600">
                <a:solidFill>
                  <a:srgbClr val="0000FF"/>
                </a:solidFill>
                <a:latin typeface="+mn-ea"/>
              </a:endParaRPr>
            </a:p>
          </p:txBody>
        </p:sp>
      </p:grpSp>
      <p:grpSp>
        <p:nvGrpSpPr>
          <p:cNvPr id="63" name="Group 72"/>
          <p:cNvGrpSpPr>
            <a:grpSpLocks/>
          </p:cNvGrpSpPr>
          <p:nvPr/>
        </p:nvGrpSpPr>
        <p:grpSpPr bwMode="auto">
          <a:xfrm>
            <a:off x="3937000" y="4619625"/>
            <a:ext cx="2667000" cy="533400"/>
            <a:chOff x="1968" y="3112"/>
            <a:chExt cx="1680" cy="336"/>
          </a:xfrm>
        </p:grpSpPr>
        <p:grpSp>
          <p:nvGrpSpPr>
            <p:cNvPr id="46140" name="Group 73"/>
            <p:cNvGrpSpPr>
              <a:grpSpLocks noChangeAspect="1"/>
            </p:cNvGrpSpPr>
            <p:nvPr/>
          </p:nvGrpSpPr>
          <p:grpSpPr bwMode="auto">
            <a:xfrm>
              <a:off x="1968" y="3256"/>
              <a:ext cx="240" cy="192"/>
              <a:chOff x="3360" y="2544"/>
              <a:chExt cx="240" cy="192"/>
            </a:xfrm>
          </p:grpSpPr>
          <p:sp>
            <p:nvSpPr>
              <p:cNvPr id="46149" name="Line 74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50" name="Line 75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51" name="Line 76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52" name="Line 77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53" name="Line 78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46141" name="Group 79"/>
            <p:cNvGrpSpPr>
              <a:grpSpLocks noChangeAspect="1"/>
            </p:cNvGrpSpPr>
            <p:nvPr/>
          </p:nvGrpSpPr>
          <p:grpSpPr bwMode="auto">
            <a:xfrm>
              <a:off x="3408" y="3256"/>
              <a:ext cx="240" cy="192"/>
              <a:chOff x="4032" y="2544"/>
              <a:chExt cx="240" cy="192"/>
            </a:xfrm>
          </p:grpSpPr>
          <p:sp>
            <p:nvSpPr>
              <p:cNvPr id="46144" name="Line 80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45" name="Line 81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46" name="Line 82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47" name="Line 83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48" name="Line 84"/>
              <p:cNvSpPr>
                <a:spLocks noChangeAspect="1" noChangeShapeType="1"/>
              </p:cNvSpPr>
              <p:nvPr/>
            </p:nvSpPr>
            <p:spPr bwMode="auto">
              <a:xfrm>
                <a:off x="4032" y="2646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46142" name="Rectangle 85"/>
            <p:cNvSpPr>
              <a:spLocks noChangeArrowheads="1"/>
            </p:cNvSpPr>
            <p:nvPr/>
          </p:nvSpPr>
          <p:spPr bwMode="auto">
            <a:xfrm>
              <a:off x="2112" y="31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rgbClr val="0000FF"/>
                  </a:solidFill>
                  <a:latin typeface="+mn-ea"/>
                </a:rPr>
                <a:t>T</a:t>
              </a:r>
              <a:r>
                <a:rPr lang="en-US" altLang="zh-CN" sz="1600" baseline="-25000">
                  <a:solidFill>
                    <a:srgbClr val="0000FF"/>
                  </a:solidFill>
                  <a:latin typeface="+mn-ea"/>
                </a:rPr>
                <a:t>7</a:t>
              </a:r>
              <a:endParaRPr lang="en-US" altLang="zh-CN" sz="160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46143" name="Rectangle 86"/>
            <p:cNvSpPr>
              <a:spLocks noChangeArrowheads="1"/>
            </p:cNvSpPr>
            <p:nvPr/>
          </p:nvSpPr>
          <p:spPr bwMode="auto">
            <a:xfrm>
              <a:off x="3360" y="31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rgbClr val="0000FF"/>
                  </a:solidFill>
                  <a:latin typeface="+mn-ea"/>
                </a:rPr>
                <a:t>T</a:t>
              </a:r>
              <a:r>
                <a:rPr lang="en-US" altLang="zh-CN" sz="1600" baseline="-25000">
                  <a:solidFill>
                    <a:srgbClr val="0000FF"/>
                  </a:solidFill>
                  <a:latin typeface="+mn-ea"/>
                </a:rPr>
                <a:t>8</a:t>
              </a:r>
              <a:endParaRPr lang="en-US" altLang="zh-CN" sz="1600">
                <a:solidFill>
                  <a:srgbClr val="0000FF"/>
                </a:solidFill>
                <a:latin typeface="+mn-ea"/>
              </a:endParaRPr>
            </a:p>
          </p:txBody>
        </p:sp>
      </p:grpSp>
      <p:grpSp>
        <p:nvGrpSpPr>
          <p:cNvPr id="76" name="Group 87"/>
          <p:cNvGrpSpPr>
            <a:grpSpLocks/>
          </p:cNvGrpSpPr>
          <p:nvPr/>
        </p:nvGrpSpPr>
        <p:grpSpPr bwMode="auto">
          <a:xfrm>
            <a:off x="4013200" y="2714625"/>
            <a:ext cx="2590800" cy="685800"/>
            <a:chOff x="2016" y="1912"/>
            <a:chExt cx="1632" cy="432"/>
          </a:xfrm>
        </p:grpSpPr>
        <p:grpSp>
          <p:nvGrpSpPr>
            <p:cNvPr id="46126" name="Group 88"/>
            <p:cNvGrpSpPr>
              <a:grpSpLocks noChangeAspect="1"/>
            </p:cNvGrpSpPr>
            <p:nvPr/>
          </p:nvGrpSpPr>
          <p:grpSpPr bwMode="auto">
            <a:xfrm rot="16200000" flipV="1">
              <a:off x="1992" y="1936"/>
              <a:ext cx="240" cy="192"/>
              <a:chOff x="3360" y="2544"/>
              <a:chExt cx="240" cy="192"/>
            </a:xfrm>
          </p:grpSpPr>
          <p:sp>
            <p:nvSpPr>
              <p:cNvPr id="46135" name="Line 8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36" name="Line 9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37" name="Line 9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38" name="Line 9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39" name="Line 9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46127" name="Group 94"/>
            <p:cNvGrpSpPr>
              <a:grpSpLocks noChangeAspect="1"/>
            </p:cNvGrpSpPr>
            <p:nvPr/>
          </p:nvGrpSpPr>
          <p:grpSpPr bwMode="auto">
            <a:xfrm rot="16200000" flipV="1">
              <a:off x="3384" y="1936"/>
              <a:ext cx="240" cy="192"/>
              <a:chOff x="3360" y="2544"/>
              <a:chExt cx="240" cy="192"/>
            </a:xfrm>
          </p:grpSpPr>
          <p:sp>
            <p:nvSpPr>
              <p:cNvPr id="46130" name="Line 95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31" name="Line 96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32" name="Line 97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33" name="Line 98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46134" name="Line 99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46128" name="Rectangle 100"/>
            <p:cNvSpPr>
              <a:spLocks noChangeArrowheads="1"/>
            </p:cNvSpPr>
            <p:nvPr/>
          </p:nvSpPr>
          <p:spPr bwMode="auto">
            <a:xfrm>
              <a:off x="2016" y="215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rgbClr val="0000FF"/>
                  </a:solidFill>
                  <a:latin typeface="+mn-ea"/>
                </a:rPr>
                <a:t>T</a:t>
              </a:r>
              <a:r>
                <a:rPr lang="en-US" altLang="zh-CN" sz="1600" baseline="-25000">
                  <a:solidFill>
                    <a:srgbClr val="0000FF"/>
                  </a:solidFill>
                  <a:latin typeface="+mn-ea"/>
                </a:rPr>
                <a:t>5</a:t>
              </a:r>
              <a:endParaRPr lang="en-US" altLang="zh-CN" sz="160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46129" name="Rectangle 101"/>
            <p:cNvSpPr>
              <a:spLocks noChangeArrowheads="1"/>
            </p:cNvSpPr>
            <p:nvPr/>
          </p:nvSpPr>
          <p:spPr bwMode="auto">
            <a:xfrm>
              <a:off x="3504" y="215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rgbClr val="0000FF"/>
                  </a:solidFill>
                  <a:latin typeface="+mn-ea"/>
                </a:rPr>
                <a:t>T</a:t>
              </a:r>
              <a:r>
                <a:rPr lang="en-US" altLang="zh-CN" sz="1600" baseline="-25000">
                  <a:solidFill>
                    <a:srgbClr val="0000FF"/>
                  </a:solidFill>
                  <a:latin typeface="+mn-ea"/>
                </a:rPr>
                <a:t>6</a:t>
              </a:r>
              <a:endParaRPr lang="en-US" altLang="zh-CN" sz="1600">
                <a:solidFill>
                  <a:srgbClr val="0000FF"/>
                </a:solidFill>
                <a:latin typeface="+mn-ea"/>
              </a:endParaRPr>
            </a:p>
          </p:txBody>
        </p:sp>
      </p:grpSp>
      <p:sp>
        <p:nvSpPr>
          <p:cNvPr id="46120" name="Rectangle 102"/>
          <p:cNvSpPr>
            <a:spLocks noChangeArrowheads="1"/>
          </p:cNvSpPr>
          <p:nvPr/>
        </p:nvSpPr>
        <p:spPr bwMode="auto">
          <a:xfrm>
            <a:off x="5270500" y="1873251"/>
            <a:ext cx="723900" cy="460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V</a:t>
            </a:r>
            <a:r>
              <a:rPr lang="en-US" altLang="zh-CN" sz="1600" baseline="-25000" dirty="0">
                <a:solidFill>
                  <a:srgbClr val="FF0000"/>
                </a:solidFill>
                <a:latin typeface="+mn-ea"/>
              </a:rPr>
              <a:t>DD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(5V)</a:t>
            </a:r>
          </a:p>
        </p:txBody>
      </p:sp>
      <p:sp>
        <p:nvSpPr>
          <p:cNvPr id="46121" name="Rectangle 103"/>
          <p:cNvSpPr>
            <a:spLocks noChangeArrowheads="1"/>
          </p:cNvSpPr>
          <p:nvPr/>
        </p:nvSpPr>
        <p:spPr bwMode="auto">
          <a:xfrm>
            <a:off x="3975100" y="5381625"/>
            <a:ext cx="3429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00FF"/>
                </a:solidFill>
                <a:latin typeface="+mn-ea"/>
              </a:rPr>
              <a:t>I/O</a:t>
            </a:r>
          </a:p>
        </p:txBody>
      </p:sp>
      <p:sp>
        <p:nvSpPr>
          <p:cNvPr id="46122" name="Rectangle 104"/>
          <p:cNvSpPr>
            <a:spLocks noChangeArrowheads="1"/>
          </p:cNvSpPr>
          <p:nvPr/>
        </p:nvSpPr>
        <p:spPr bwMode="auto">
          <a:xfrm flipV="1">
            <a:off x="6223000" y="5457825"/>
            <a:ext cx="3429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u="sng">
                <a:solidFill>
                  <a:srgbClr val="0000FF"/>
                </a:solidFill>
                <a:latin typeface="+mn-ea"/>
              </a:rPr>
              <a:t>O/I</a:t>
            </a:r>
          </a:p>
        </p:txBody>
      </p:sp>
      <p:sp>
        <p:nvSpPr>
          <p:cNvPr id="46123" name="Rectangle 105"/>
          <p:cNvSpPr>
            <a:spLocks noChangeArrowheads="1"/>
          </p:cNvSpPr>
          <p:nvPr/>
        </p:nvSpPr>
        <p:spPr bwMode="auto">
          <a:xfrm>
            <a:off x="4660900" y="5608637"/>
            <a:ext cx="13716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Y</a:t>
            </a:r>
            <a:r>
              <a:rPr lang="zh-CN" altLang="en-US" sz="1600" dirty="0">
                <a:solidFill>
                  <a:srgbClr val="0000FF"/>
                </a:solidFill>
                <a:latin typeface="+mn-ea"/>
              </a:rPr>
              <a:t>地址译码线</a:t>
            </a:r>
          </a:p>
        </p:txBody>
      </p:sp>
      <p:sp>
        <p:nvSpPr>
          <p:cNvPr id="46124" name="Rectangle 106"/>
          <p:cNvSpPr>
            <a:spLocks noChangeArrowheads="1"/>
          </p:cNvSpPr>
          <p:nvPr/>
        </p:nvSpPr>
        <p:spPr bwMode="auto">
          <a:xfrm>
            <a:off x="2108200" y="1647825"/>
            <a:ext cx="12192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00FF"/>
                </a:solidFill>
                <a:latin typeface="+mn-ea"/>
              </a:rPr>
              <a:t>X</a:t>
            </a:r>
            <a:r>
              <a:rPr lang="zh-CN" altLang="en-US" sz="1600">
                <a:solidFill>
                  <a:srgbClr val="0000FF"/>
                </a:solidFill>
                <a:latin typeface="+mn-ea"/>
              </a:rPr>
              <a:t>地址译码线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23281" y="4718776"/>
            <a:ext cx="2391699" cy="945294"/>
            <a:chOff x="623281" y="4718776"/>
            <a:chExt cx="2391699" cy="945294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AD5E1581-32D0-4360-9B75-27EC4BAA1536}"/>
                </a:ext>
              </a:extLst>
            </p:cNvPr>
            <p:cNvSpPr/>
            <p:nvPr/>
          </p:nvSpPr>
          <p:spPr>
            <a:xfrm>
              <a:off x="623281" y="4718776"/>
              <a:ext cx="2391699" cy="945294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707592" y="4729758"/>
              <a:ext cx="226215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FF0000"/>
                  </a:solidFill>
                </a:rPr>
                <a:t>红色：高电平，导通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B050"/>
                  </a:solidFill>
                </a:rPr>
                <a:t>绿色：低电平，截止</a:t>
              </a:r>
              <a:endParaRPr lang="en-US" altLang="zh-CN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13" name="组合 4179">
            <a:extLst>
              <a:ext uri="{FF2B5EF4-FFF2-40B4-BE49-F238E27FC236}">
                <a16:creationId xmlns:a16="http://schemas.microsoft.com/office/drawing/2014/main" id="{FF054412-6D1E-4B36-96DF-B91AF8978F54}"/>
              </a:ext>
            </a:extLst>
          </p:cNvPr>
          <p:cNvGrpSpPr/>
          <p:nvPr/>
        </p:nvGrpSpPr>
        <p:grpSpPr bwMode="auto">
          <a:xfrm>
            <a:off x="776142" y="912830"/>
            <a:ext cx="3922858" cy="459986"/>
            <a:chOff x="-96346" y="0"/>
            <a:chExt cx="2985530" cy="524627"/>
          </a:xfrm>
        </p:grpSpPr>
        <p:sp>
          <p:nvSpPr>
            <p:cNvPr id="114" name="椭圆 4181">
              <a:extLst>
                <a:ext uri="{FF2B5EF4-FFF2-40B4-BE49-F238E27FC236}">
                  <a16:creationId xmlns:a16="http://schemas.microsoft.com/office/drawing/2014/main" id="{91497A77-1D49-48D0-AB9A-40117E9D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五边形 4182">
              <a:extLst>
                <a:ext uri="{FF2B5EF4-FFF2-40B4-BE49-F238E27FC236}">
                  <a16:creationId xmlns:a16="http://schemas.microsoft.com/office/drawing/2014/main" id="{23C86CA8-6E5A-4477-87A1-6F55E64EF3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469" y="0"/>
              <a:ext cx="2410714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文本框 4183">
              <a:extLst>
                <a:ext uri="{FF2B5EF4-FFF2-40B4-BE49-F238E27FC236}">
                  <a16:creationId xmlns:a16="http://schemas.microsoft.com/office/drawing/2014/main" id="{3A49749E-A024-46FE-8B35-FADACE6DA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32" y="20024"/>
              <a:ext cx="22710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存储单元结构</a:t>
              </a:r>
            </a:p>
          </p:txBody>
        </p:sp>
      </p:grpSp>
      <p:sp>
        <p:nvSpPr>
          <p:cNvPr id="117" name="标题 1">
            <a:extLst>
              <a:ext uri="{FF2B5EF4-FFF2-40B4-BE49-F238E27FC236}">
                <a16:creationId xmlns:a16="http://schemas.microsoft.com/office/drawing/2014/main" id="{1F6A3B5B-7CD6-45F6-A6F1-0AD911869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4.2.1 </a:t>
            </a:r>
            <a:r>
              <a:rPr lang="zh-CN" altLang="en-US" dirty="0"/>
              <a:t>静态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7036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35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159" name="组合 4179"/>
          <p:cNvGrpSpPr/>
          <p:nvPr/>
        </p:nvGrpSpPr>
        <p:grpSpPr bwMode="auto">
          <a:xfrm>
            <a:off x="776142" y="912830"/>
            <a:ext cx="4802500" cy="459986"/>
            <a:chOff x="-96346" y="0"/>
            <a:chExt cx="3654990" cy="524627"/>
          </a:xfrm>
        </p:grpSpPr>
        <p:sp>
          <p:nvSpPr>
            <p:cNvPr id="160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五边形 4182"/>
            <p:cNvSpPr>
              <a:spLocks noChangeArrowheads="1"/>
            </p:cNvSpPr>
            <p:nvPr/>
          </p:nvSpPr>
          <p:spPr bwMode="auto">
            <a:xfrm flipH="1">
              <a:off x="478469" y="0"/>
              <a:ext cx="308017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2666114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存储单元工作原理 </a:t>
              </a:r>
            </a:p>
          </p:txBody>
        </p:sp>
      </p:grpSp>
      <p:sp>
        <p:nvSpPr>
          <p:cNvPr id="120" name="标题 1">
            <a:extLst>
              <a:ext uri="{FF2B5EF4-FFF2-40B4-BE49-F238E27FC236}">
                <a16:creationId xmlns:a16="http://schemas.microsoft.com/office/drawing/2014/main" id="{594780F5-E1EF-423F-9685-9C9AA446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4.2.1 </a:t>
            </a:r>
            <a:r>
              <a:rPr lang="zh-CN" altLang="en-US" dirty="0"/>
              <a:t>静态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</a:p>
        </p:txBody>
      </p:sp>
      <p:sp>
        <p:nvSpPr>
          <p:cNvPr id="121" name="Rectangle 166">
            <a:extLst>
              <a:ext uri="{FF2B5EF4-FFF2-40B4-BE49-F238E27FC236}">
                <a16:creationId xmlns:a16="http://schemas.microsoft.com/office/drawing/2014/main" id="{52BB2509-4091-485A-B3BB-E913E2BBC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918" y="2020317"/>
            <a:ext cx="4041408" cy="354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p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T6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p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点与位线相连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p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T7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T8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p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点电位输出到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</a:p>
        </p:txBody>
      </p:sp>
      <p:sp>
        <p:nvSpPr>
          <p:cNvPr id="122" name="Rectangle 2">
            <a:extLst>
              <a:ext uri="{FF2B5EF4-FFF2-40B4-BE49-F238E27FC236}">
                <a16:creationId xmlns:a16="http://schemas.microsoft.com/office/drawing/2014/main" id="{88369474-921F-4666-858D-C03BE9609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342" y="1661160"/>
            <a:ext cx="3686008" cy="3506203"/>
          </a:xfrm>
          <a:prstGeom prst="rect">
            <a:avLst/>
          </a:prstGeom>
          <a:solidFill>
            <a:srgbClr val="008000">
              <a:alpha val="20000"/>
            </a:srgbClr>
          </a:solidFill>
          <a:ln w="19050" algn="ctr">
            <a:noFill/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23" name="Rectangle 4">
            <a:extLst>
              <a:ext uri="{FF2B5EF4-FFF2-40B4-BE49-F238E27FC236}">
                <a16:creationId xmlns:a16="http://schemas.microsoft.com/office/drawing/2014/main" id="{A44EAC7F-2AF5-4A43-9F12-C99876B7D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05" y="3009699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4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24" name="Rectangle 5">
            <a:extLst>
              <a:ext uri="{FF2B5EF4-FFF2-40B4-BE49-F238E27FC236}">
                <a16:creationId xmlns:a16="http://schemas.microsoft.com/office/drawing/2014/main" id="{231AC443-C6F9-4162-9AD0-39BB488E3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882" y="3009699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3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25" name="Rectangle 6">
            <a:extLst>
              <a:ext uri="{FF2B5EF4-FFF2-40B4-BE49-F238E27FC236}">
                <a16:creationId xmlns:a16="http://schemas.microsoft.com/office/drawing/2014/main" id="{B0E2A4CB-A5A0-4738-AD62-4ABE32151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249" y="4624202"/>
            <a:ext cx="854075" cy="543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 err="1">
                <a:solidFill>
                  <a:srgbClr val="008000"/>
                </a:solidFill>
                <a:latin typeface="+mn-ea"/>
              </a:rPr>
              <a:t>V</a:t>
            </a:r>
            <a:r>
              <a:rPr lang="en-US" altLang="zh-CN" sz="1600" baseline="-25000" dirty="0" err="1">
                <a:solidFill>
                  <a:srgbClr val="008000"/>
                </a:solidFill>
                <a:latin typeface="+mn-ea"/>
              </a:rPr>
              <a:t>ss</a:t>
            </a:r>
            <a:r>
              <a:rPr lang="en-US" altLang="zh-CN" sz="1600" dirty="0">
                <a:solidFill>
                  <a:srgbClr val="008000"/>
                </a:solidFill>
                <a:latin typeface="+mn-ea"/>
              </a:rPr>
              <a:t>(0V)</a:t>
            </a:r>
          </a:p>
        </p:txBody>
      </p:sp>
      <p:sp>
        <p:nvSpPr>
          <p:cNvPr id="126" name="Line 7">
            <a:extLst>
              <a:ext uri="{FF2B5EF4-FFF2-40B4-BE49-F238E27FC236}">
                <a16:creationId xmlns:a16="http://schemas.microsoft.com/office/drawing/2014/main" id="{7230C811-634E-4289-AA36-A283D3B36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2829" y="1930868"/>
            <a:ext cx="3865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27" name="Line 8">
            <a:extLst>
              <a:ext uri="{FF2B5EF4-FFF2-40B4-BE49-F238E27FC236}">
                <a16:creationId xmlns:a16="http://schemas.microsoft.com/office/drawing/2014/main" id="{735707B8-331C-4EE7-B4EC-572E87B7F12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51271" y="2560186"/>
            <a:ext cx="17081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28" name="Group 9">
            <a:extLst>
              <a:ext uri="{FF2B5EF4-FFF2-40B4-BE49-F238E27FC236}">
                <a16:creationId xmlns:a16="http://schemas.microsoft.com/office/drawing/2014/main" id="{64A5201D-EF8C-48BA-8509-F39BDE27C4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51271" y="2829894"/>
            <a:ext cx="449513" cy="359611"/>
            <a:chOff x="3360" y="2064"/>
            <a:chExt cx="240" cy="192"/>
          </a:xfrm>
        </p:grpSpPr>
        <p:sp>
          <p:nvSpPr>
            <p:cNvPr id="130" name="Line 10">
              <a:extLst>
                <a:ext uri="{FF2B5EF4-FFF2-40B4-BE49-F238E27FC236}">
                  <a16:creationId xmlns:a16="http://schemas.microsoft.com/office/drawing/2014/main" id="{9927701F-F2B9-4DE5-BFCD-CCAE47155DA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56" y="20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1" name="Line 11">
              <a:extLst>
                <a:ext uri="{FF2B5EF4-FFF2-40B4-BE49-F238E27FC236}">
                  <a16:creationId xmlns:a16="http://schemas.microsoft.com/office/drawing/2014/main" id="{2683D94C-5D44-4C9D-B801-41D2F6D10A2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11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2" name="Line 12">
              <a:extLst>
                <a:ext uri="{FF2B5EF4-FFF2-40B4-BE49-F238E27FC236}">
                  <a16:creationId xmlns:a16="http://schemas.microsoft.com/office/drawing/2014/main" id="{2B2D390D-B99A-4B83-8B2C-7A2B1030896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3" name="Line 13">
              <a:extLst>
                <a:ext uri="{FF2B5EF4-FFF2-40B4-BE49-F238E27FC236}">
                  <a16:creationId xmlns:a16="http://schemas.microsoft.com/office/drawing/2014/main" id="{7E2430A6-3B26-4604-A4E0-2C0A265FABE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2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4" name="Line 14">
              <a:extLst>
                <a:ext uri="{FF2B5EF4-FFF2-40B4-BE49-F238E27FC236}">
                  <a16:creationId xmlns:a16="http://schemas.microsoft.com/office/drawing/2014/main" id="{FCF9112A-A0E7-4450-8481-F3017B4BBB9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35" name="Line 15">
            <a:extLst>
              <a:ext uri="{FF2B5EF4-FFF2-40B4-BE49-F238E27FC236}">
                <a16:creationId xmlns:a16="http://schemas.microsoft.com/office/drawing/2014/main" id="{81336AE6-43FA-42BB-BA20-38F2F76E721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600784" y="2560186"/>
            <a:ext cx="0" cy="449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6" name="Line 16">
            <a:extLst>
              <a:ext uri="{FF2B5EF4-FFF2-40B4-BE49-F238E27FC236}">
                <a16:creationId xmlns:a16="http://schemas.microsoft.com/office/drawing/2014/main" id="{8E9200E0-8410-4F56-86A0-4CF1479C737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51271" y="2560186"/>
            <a:ext cx="0" cy="359611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7" name="Line 17">
            <a:extLst>
              <a:ext uri="{FF2B5EF4-FFF2-40B4-BE49-F238E27FC236}">
                <a16:creationId xmlns:a16="http://schemas.microsoft.com/office/drawing/2014/main" id="{0F703E67-4589-4B10-A4D4-B7BB5D2CDF85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51271" y="3099602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8" name="Line 18">
            <a:extLst>
              <a:ext uri="{FF2B5EF4-FFF2-40B4-BE49-F238E27FC236}">
                <a16:creationId xmlns:a16="http://schemas.microsoft.com/office/drawing/2014/main" id="{EBA8A401-5158-47E0-8C38-B0037479CD5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51271" y="3459213"/>
            <a:ext cx="53941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39" name="Line 19">
            <a:extLst>
              <a:ext uri="{FF2B5EF4-FFF2-40B4-BE49-F238E27FC236}">
                <a16:creationId xmlns:a16="http://schemas.microsoft.com/office/drawing/2014/main" id="{141FDC68-8303-467C-BF11-817251B7822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859421" y="2560186"/>
            <a:ext cx="0" cy="359611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40" name="Line 20">
            <a:extLst>
              <a:ext uri="{FF2B5EF4-FFF2-40B4-BE49-F238E27FC236}">
                <a16:creationId xmlns:a16="http://schemas.microsoft.com/office/drawing/2014/main" id="{BE795D07-9596-4F15-A350-2329D92805D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409908" y="2560186"/>
            <a:ext cx="0" cy="449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41" name="Group 21">
            <a:extLst>
              <a:ext uri="{FF2B5EF4-FFF2-40B4-BE49-F238E27FC236}">
                <a16:creationId xmlns:a16="http://schemas.microsoft.com/office/drawing/2014/main" id="{A1E4538D-B7A6-4467-B0E1-1328B8C82D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09908" y="2829894"/>
            <a:ext cx="449513" cy="359611"/>
            <a:chOff x="4032" y="2064"/>
            <a:chExt cx="240" cy="192"/>
          </a:xfrm>
        </p:grpSpPr>
        <p:sp>
          <p:nvSpPr>
            <p:cNvPr id="142" name="Line 22">
              <a:extLst>
                <a:ext uri="{FF2B5EF4-FFF2-40B4-BE49-F238E27FC236}">
                  <a16:creationId xmlns:a16="http://schemas.microsoft.com/office/drawing/2014/main" id="{56F7F94C-5B45-4AF3-9870-B3C03B96D7E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0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" name="Line 23">
              <a:extLst>
                <a:ext uri="{FF2B5EF4-FFF2-40B4-BE49-F238E27FC236}">
                  <a16:creationId xmlns:a16="http://schemas.microsoft.com/office/drawing/2014/main" id="{C97618AB-CC19-405D-87EF-CDE35ABF7C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28" y="211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4" name="Line 24">
              <a:extLst>
                <a:ext uri="{FF2B5EF4-FFF2-40B4-BE49-F238E27FC236}">
                  <a16:creationId xmlns:a16="http://schemas.microsoft.com/office/drawing/2014/main" id="{4AEBB5D3-968F-45A3-BF72-37FE29CF9CB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5" name="Line 25">
              <a:extLst>
                <a:ext uri="{FF2B5EF4-FFF2-40B4-BE49-F238E27FC236}">
                  <a16:creationId xmlns:a16="http://schemas.microsoft.com/office/drawing/2014/main" id="{6F6E4EE7-BBF6-4B26-B58E-7DEF0B828EC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2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6" name="Line 26">
              <a:extLst>
                <a:ext uri="{FF2B5EF4-FFF2-40B4-BE49-F238E27FC236}">
                  <a16:creationId xmlns:a16="http://schemas.microsoft.com/office/drawing/2014/main" id="{C02A115B-339A-48F0-8719-11A784EF4D3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2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47" name="Group 27">
            <a:extLst>
              <a:ext uri="{FF2B5EF4-FFF2-40B4-BE49-F238E27FC236}">
                <a16:creationId xmlns:a16="http://schemas.microsoft.com/office/drawing/2014/main" id="{2D76BC03-F2AA-4F8C-91BD-2081313F05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51271" y="3728920"/>
            <a:ext cx="449513" cy="359611"/>
            <a:chOff x="3360" y="2544"/>
            <a:chExt cx="240" cy="192"/>
          </a:xfrm>
        </p:grpSpPr>
        <p:sp>
          <p:nvSpPr>
            <p:cNvPr id="148" name="Line 28">
              <a:extLst>
                <a:ext uri="{FF2B5EF4-FFF2-40B4-BE49-F238E27FC236}">
                  <a16:creationId xmlns:a16="http://schemas.microsoft.com/office/drawing/2014/main" id="{180123A0-96AB-47A0-B3F7-08DB3A24B39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9" name="Line 29">
              <a:extLst>
                <a:ext uri="{FF2B5EF4-FFF2-40B4-BE49-F238E27FC236}">
                  <a16:creationId xmlns:a16="http://schemas.microsoft.com/office/drawing/2014/main" id="{A52C5426-2F1B-4119-BBC3-A98BA73E3D4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0" name="Line 30">
              <a:extLst>
                <a:ext uri="{FF2B5EF4-FFF2-40B4-BE49-F238E27FC236}">
                  <a16:creationId xmlns:a16="http://schemas.microsoft.com/office/drawing/2014/main" id="{58AD5760-B156-46E3-8852-674B1DA5B57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1" name="Line 31">
              <a:extLst>
                <a:ext uri="{FF2B5EF4-FFF2-40B4-BE49-F238E27FC236}">
                  <a16:creationId xmlns:a16="http://schemas.microsoft.com/office/drawing/2014/main" id="{57E3AB9F-17F1-4A5E-A24D-1DF1E2D32DE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2" name="Line 32">
              <a:extLst>
                <a:ext uri="{FF2B5EF4-FFF2-40B4-BE49-F238E27FC236}">
                  <a16:creationId xmlns:a16="http://schemas.microsoft.com/office/drawing/2014/main" id="{33D21625-6E15-4712-9AB5-EF839F45F0F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53" name="Line 33">
            <a:extLst>
              <a:ext uri="{FF2B5EF4-FFF2-40B4-BE49-F238E27FC236}">
                <a16:creationId xmlns:a16="http://schemas.microsoft.com/office/drawing/2014/main" id="{4329D30B-E2B8-47A1-8613-258EA5B881E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51271" y="3459213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4" name="Line 34">
            <a:extLst>
              <a:ext uri="{FF2B5EF4-FFF2-40B4-BE49-F238E27FC236}">
                <a16:creationId xmlns:a16="http://schemas.microsoft.com/office/drawing/2014/main" id="{08EE9433-D7B4-4F81-B475-9DA07594D89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859421" y="3459213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55" name="Group 35">
            <a:extLst>
              <a:ext uri="{FF2B5EF4-FFF2-40B4-BE49-F238E27FC236}">
                <a16:creationId xmlns:a16="http://schemas.microsoft.com/office/drawing/2014/main" id="{DF960BA5-E1E1-4494-B975-70D14DF375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409908" y="3728920"/>
            <a:ext cx="449513" cy="359611"/>
            <a:chOff x="4032" y="2544"/>
            <a:chExt cx="240" cy="192"/>
          </a:xfrm>
        </p:grpSpPr>
        <p:sp>
          <p:nvSpPr>
            <p:cNvPr id="156" name="Line 36">
              <a:extLst>
                <a:ext uri="{FF2B5EF4-FFF2-40B4-BE49-F238E27FC236}">
                  <a16:creationId xmlns:a16="http://schemas.microsoft.com/office/drawing/2014/main" id="{5F8210B6-6BC8-4287-86F6-3404D3A310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7" name="Line 37">
              <a:extLst>
                <a:ext uri="{FF2B5EF4-FFF2-40B4-BE49-F238E27FC236}">
                  <a16:creationId xmlns:a16="http://schemas.microsoft.com/office/drawing/2014/main" id="{5490180E-CA72-4052-9FB0-B4F48A23166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3" name="Line 38">
              <a:extLst>
                <a:ext uri="{FF2B5EF4-FFF2-40B4-BE49-F238E27FC236}">
                  <a16:creationId xmlns:a16="http://schemas.microsoft.com/office/drawing/2014/main" id="{C1B1BBEA-55AB-4261-ACF1-C37A2EBAE05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4" name="Line 39">
              <a:extLst>
                <a:ext uri="{FF2B5EF4-FFF2-40B4-BE49-F238E27FC236}">
                  <a16:creationId xmlns:a16="http://schemas.microsoft.com/office/drawing/2014/main" id="{F134D872-B95B-416E-9B36-4AF7035A148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5" name="Line 40">
              <a:extLst>
                <a:ext uri="{FF2B5EF4-FFF2-40B4-BE49-F238E27FC236}">
                  <a16:creationId xmlns:a16="http://schemas.microsoft.com/office/drawing/2014/main" id="{0DB8CD39-1AF8-4D87-A3C0-62AFA6A2CF7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67" name="Line 41">
            <a:extLst>
              <a:ext uri="{FF2B5EF4-FFF2-40B4-BE49-F238E27FC236}">
                <a16:creationId xmlns:a16="http://schemas.microsoft.com/office/drawing/2014/main" id="{ACD03AB0-4ADB-4634-969E-B197421699C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20005" y="3459213"/>
            <a:ext cx="53941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8" name="Line 42">
            <a:extLst>
              <a:ext uri="{FF2B5EF4-FFF2-40B4-BE49-F238E27FC236}">
                <a16:creationId xmlns:a16="http://schemas.microsoft.com/office/drawing/2014/main" id="{ABFD6CDC-27FE-41AE-A00A-3FA6EE361645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600784" y="3459213"/>
            <a:ext cx="719221" cy="4495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69" name="Line 43">
            <a:extLst>
              <a:ext uri="{FF2B5EF4-FFF2-40B4-BE49-F238E27FC236}">
                <a16:creationId xmlns:a16="http://schemas.microsoft.com/office/drawing/2014/main" id="{F4708238-3966-421C-9BA2-99AA811E794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690687" y="3459213"/>
            <a:ext cx="719221" cy="4495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0" name="Line 44">
            <a:extLst>
              <a:ext uri="{FF2B5EF4-FFF2-40B4-BE49-F238E27FC236}">
                <a16:creationId xmlns:a16="http://schemas.microsoft.com/office/drawing/2014/main" id="{07F9A676-2BBC-41D9-92A1-C76CFDB5679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51271" y="4538044"/>
            <a:ext cx="1708150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1" name="Line 45">
            <a:extLst>
              <a:ext uri="{FF2B5EF4-FFF2-40B4-BE49-F238E27FC236}">
                <a16:creationId xmlns:a16="http://schemas.microsoft.com/office/drawing/2014/main" id="{14ADC204-113F-4D04-92A7-3B1F8407440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151271" y="3998628"/>
            <a:ext cx="0" cy="539416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2" name="Line 46">
            <a:extLst>
              <a:ext uri="{FF2B5EF4-FFF2-40B4-BE49-F238E27FC236}">
                <a16:creationId xmlns:a16="http://schemas.microsoft.com/office/drawing/2014/main" id="{C1DE3FF3-491C-4D2B-B7EF-81FB2A089F2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859421" y="3998628"/>
            <a:ext cx="0" cy="539416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3" name="Line 47">
            <a:extLst>
              <a:ext uri="{FF2B5EF4-FFF2-40B4-BE49-F238E27FC236}">
                <a16:creationId xmlns:a16="http://schemas.microsoft.com/office/drawing/2014/main" id="{3AFFEEB6-A3C9-4394-877C-A7216729778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859421" y="3099602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4" name="Line 48">
            <a:extLst>
              <a:ext uri="{FF2B5EF4-FFF2-40B4-BE49-F238E27FC236}">
                <a16:creationId xmlns:a16="http://schemas.microsoft.com/office/drawing/2014/main" id="{6F872E07-52C3-41A6-AE50-9DCE03137D2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779128" y="3459213"/>
            <a:ext cx="359611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oval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5" name="Line 49">
            <a:extLst>
              <a:ext uri="{FF2B5EF4-FFF2-40B4-BE49-F238E27FC236}">
                <a16:creationId xmlns:a16="http://schemas.microsoft.com/office/drawing/2014/main" id="{EADE6DE0-C8F7-4829-AA8B-DB9E59A88B7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859421" y="3459213"/>
            <a:ext cx="359611" cy="0"/>
          </a:xfrm>
          <a:prstGeom prst="line">
            <a:avLst/>
          </a:prstGeom>
          <a:noFill/>
          <a:ln w="38100" cap="sq">
            <a:solidFill>
              <a:srgbClr val="D60093"/>
            </a:solidFill>
            <a:miter lim="800000"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76" name="Group 50">
            <a:extLst>
              <a:ext uri="{FF2B5EF4-FFF2-40B4-BE49-F238E27FC236}">
                <a16:creationId xmlns:a16="http://schemas.microsoft.com/office/drawing/2014/main" id="{A59DD7DE-7316-4E7F-8178-F93367ABCEF9}"/>
              </a:ext>
            </a:extLst>
          </p:cNvPr>
          <p:cNvGrpSpPr>
            <a:grpSpLocks/>
          </p:cNvGrpSpPr>
          <p:nvPr/>
        </p:nvGrpSpPr>
        <p:grpSpPr bwMode="auto">
          <a:xfrm>
            <a:off x="2521953" y="3007831"/>
            <a:ext cx="2968660" cy="451387"/>
            <a:chOff x="720" y="1727"/>
            <a:chExt cx="1585" cy="241"/>
          </a:xfrm>
        </p:grpSpPr>
        <p:grpSp>
          <p:nvGrpSpPr>
            <p:cNvPr id="177" name="Group 51">
              <a:extLst>
                <a:ext uri="{FF2B5EF4-FFF2-40B4-BE49-F238E27FC236}">
                  <a16:creationId xmlns:a16="http://schemas.microsoft.com/office/drawing/2014/main" id="{C0824452-8649-4AEF-8911-FA3E932E706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 flipV="1">
              <a:off x="696" y="1752"/>
              <a:ext cx="240" cy="192"/>
              <a:chOff x="3360" y="2544"/>
              <a:chExt cx="240" cy="192"/>
            </a:xfrm>
          </p:grpSpPr>
          <p:sp>
            <p:nvSpPr>
              <p:cNvPr id="184" name="Line 52">
                <a:extLst>
                  <a:ext uri="{FF2B5EF4-FFF2-40B4-BE49-F238E27FC236}">
                    <a16:creationId xmlns:a16="http://schemas.microsoft.com/office/drawing/2014/main" id="{38F8807F-DB78-43AF-BE14-81A8E9E4742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5" name="Line 53">
                <a:extLst>
                  <a:ext uri="{FF2B5EF4-FFF2-40B4-BE49-F238E27FC236}">
                    <a16:creationId xmlns:a16="http://schemas.microsoft.com/office/drawing/2014/main" id="{8E00A5CD-B4B5-4E97-AFF2-893FABDBA8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6" name="Line 54">
                <a:extLst>
                  <a:ext uri="{FF2B5EF4-FFF2-40B4-BE49-F238E27FC236}">
                    <a16:creationId xmlns:a16="http://schemas.microsoft.com/office/drawing/2014/main" id="{580B0B16-D5C6-4FE5-96BC-FEA97248BAC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7" name="Line 55">
                <a:extLst>
                  <a:ext uri="{FF2B5EF4-FFF2-40B4-BE49-F238E27FC236}">
                    <a16:creationId xmlns:a16="http://schemas.microsoft.com/office/drawing/2014/main" id="{1DBEF2B0-1BCE-4A90-BDEE-6EC69DAC190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8" name="Line 56">
                <a:extLst>
                  <a:ext uri="{FF2B5EF4-FFF2-40B4-BE49-F238E27FC236}">
                    <a16:creationId xmlns:a16="http://schemas.microsoft.com/office/drawing/2014/main" id="{896857A9-30A6-4BE3-A2A7-1D4DDC4A18D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78" name="Group 57">
              <a:extLst>
                <a:ext uri="{FF2B5EF4-FFF2-40B4-BE49-F238E27FC236}">
                  <a16:creationId xmlns:a16="http://schemas.microsoft.com/office/drawing/2014/main" id="{4A7B71B4-0752-4A46-8F2C-45E00E1038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 flipV="1">
              <a:off x="2088" y="1752"/>
              <a:ext cx="241" cy="192"/>
              <a:chOff x="3360" y="2544"/>
              <a:chExt cx="241" cy="192"/>
            </a:xfrm>
          </p:grpSpPr>
          <p:sp>
            <p:nvSpPr>
              <p:cNvPr id="179" name="Line 58">
                <a:extLst>
                  <a:ext uri="{FF2B5EF4-FFF2-40B4-BE49-F238E27FC236}">
                    <a16:creationId xmlns:a16="http://schemas.microsoft.com/office/drawing/2014/main" id="{9F61589E-A232-4919-9C33-41FB448699F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0" name="Line 59">
                <a:extLst>
                  <a:ext uri="{FF2B5EF4-FFF2-40B4-BE49-F238E27FC236}">
                    <a16:creationId xmlns:a16="http://schemas.microsoft.com/office/drawing/2014/main" id="{F343E513-07E4-44DD-B424-E6BB04AB0E4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1" name="Line 60">
                <a:extLst>
                  <a:ext uri="{FF2B5EF4-FFF2-40B4-BE49-F238E27FC236}">
                    <a16:creationId xmlns:a16="http://schemas.microsoft.com/office/drawing/2014/main" id="{D7AF3EAE-2843-4D39-BC53-E16AE83BD6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2" name="Line 61">
                <a:extLst>
                  <a:ext uri="{FF2B5EF4-FFF2-40B4-BE49-F238E27FC236}">
                    <a16:creationId xmlns:a16="http://schemas.microsoft.com/office/drawing/2014/main" id="{72B71DD7-EFB6-484B-9BD8-C1B44F2B5F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3" name="Line 62">
                <a:extLst>
                  <a:ext uri="{FF2B5EF4-FFF2-40B4-BE49-F238E27FC236}">
                    <a16:creationId xmlns:a16="http://schemas.microsoft.com/office/drawing/2014/main" id="{741B017B-EE87-46AC-BC5D-87DF1B95DD0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5" y="2641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89" name="Group 63">
            <a:extLst>
              <a:ext uri="{FF2B5EF4-FFF2-40B4-BE49-F238E27FC236}">
                <a16:creationId xmlns:a16="http://schemas.microsoft.com/office/drawing/2014/main" id="{FFF6EE1B-B1A6-4763-B81C-BC3B55EEEBE3}"/>
              </a:ext>
            </a:extLst>
          </p:cNvPr>
          <p:cNvGrpSpPr>
            <a:grpSpLocks/>
          </p:cNvGrpSpPr>
          <p:nvPr/>
        </p:nvGrpSpPr>
        <p:grpSpPr bwMode="auto">
          <a:xfrm>
            <a:off x="2432050" y="3459213"/>
            <a:ext cx="179805" cy="2157663"/>
            <a:chOff x="672" y="1968"/>
            <a:chExt cx="96" cy="1152"/>
          </a:xfrm>
        </p:grpSpPr>
        <p:sp>
          <p:nvSpPr>
            <p:cNvPr id="190" name="Line 64">
              <a:extLst>
                <a:ext uri="{FF2B5EF4-FFF2-40B4-BE49-F238E27FC236}">
                  <a16:creationId xmlns:a16="http://schemas.microsoft.com/office/drawing/2014/main" id="{F7EB985B-2930-4524-A71A-1293CE02D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968"/>
              <a:ext cx="0" cy="1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1" name="Line 65">
              <a:extLst>
                <a:ext uri="{FF2B5EF4-FFF2-40B4-BE49-F238E27FC236}">
                  <a16:creationId xmlns:a16="http://schemas.microsoft.com/office/drawing/2014/main" id="{A35DC67D-0089-4431-8C2C-34772078B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92" name="Group 66">
            <a:extLst>
              <a:ext uri="{FF2B5EF4-FFF2-40B4-BE49-F238E27FC236}">
                <a16:creationId xmlns:a16="http://schemas.microsoft.com/office/drawing/2014/main" id="{79205BFB-02A2-403A-8927-D3C50523E5FD}"/>
              </a:ext>
            </a:extLst>
          </p:cNvPr>
          <p:cNvGrpSpPr>
            <a:grpSpLocks/>
          </p:cNvGrpSpPr>
          <p:nvPr/>
        </p:nvGrpSpPr>
        <p:grpSpPr bwMode="auto">
          <a:xfrm>
            <a:off x="5398837" y="3459213"/>
            <a:ext cx="179805" cy="2157663"/>
            <a:chOff x="2256" y="1968"/>
            <a:chExt cx="96" cy="1152"/>
          </a:xfrm>
        </p:grpSpPr>
        <p:sp>
          <p:nvSpPr>
            <p:cNvPr id="193" name="Line 67">
              <a:extLst>
                <a:ext uri="{FF2B5EF4-FFF2-40B4-BE49-F238E27FC236}">
                  <a16:creationId xmlns:a16="http://schemas.microsoft.com/office/drawing/2014/main" id="{F782250F-5C76-41B5-9005-E0ED02DDD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968"/>
              <a:ext cx="0" cy="1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4" name="Line 68">
              <a:extLst>
                <a:ext uri="{FF2B5EF4-FFF2-40B4-BE49-F238E27FC236}">
                  <a16:creationId xmlns:a16="http://schemas.microsoft.com/office/drawing/2014/main" id="{2CB45837-1A39-4861-8A86-B62B098CE8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95" name="Group 69">
            <a:extLst>
              <a:ext uri="{FF2B5EF4-FFF2-40B4-BE49-F238E27FC236}">
                <a16:creationId xmlns:a16="http://schemas.microsoft.com/office/drawing/2014/main" id="{A423005D-193C-439A-A310-7167FCB80148}"/>
              </a:ext>
            </a:extLst>
          </p:cNvPr>
          <p:cNvGrpSpPr>
            <a:grpSpLocks/>
          </p:cNvGrpSpPr>
          <p:nvPr/>
        </p:nvGrpSpPr>
        <p:grpSpPr bwMode="auto">
          <a:xfrm>
            <a:off x="3960395" y="4538044"/>
            <a:ext cx="89903" cy="269708"/>
            <a:chOff x="3744" y="2880"/>
            <a:chExt cx="96" cy="288"/>
          </a:xfrm>
        </p:grpSpPr>
        <p:sp>
          <p:nvSpPr>
            <p:cNvPr id="196" name="Line 70">
              <a:extLst>
                <a:ext uri="{FF2B5EF4-FFF2-40B4-BE49-F238E27FC236}">
                  <a16:creationId xmlns:a16="http://schemas.microsoft.com/office/drawing/2014/main" id="{B487FC34-2D12-4F4E-9CE2-716334E22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8000"/>
                </a:solidFill>
                <a:latin typeface="+mn-ea"/>
              </a:endParaRPr>
            </a:p>
          </p:txBody>
        </p:sp>
        <p:sp>
          <p:nvSpPr>
            <p:cNvPr id="197" name="Oval 71">
              <a:extLst>
                <a:ext uri="{FF2B5EF4-FFF2-40B4-BE49-F238E27FC236}">
                  <a16:creationId xmlns:a16="http://schemas.microsoft.com/office/drawing/2014/main" id="{1A5E8349-3B08-4570-BE53-1BB02FA1A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zh-CN">
                <a:solidFill>
                  <a:srgbClr val="008000"/>
                </a:solidFill>
                <a:latin typeface="+mn-ea"/>
              </a:endParaRPr>
            </a:p>
          </p:txBody>
        </p:sp>
      </p:grpSp>
      <p:grpSp>
        <p:nvGrpSpPr>
          <p:cNvPr id="198" name="Group 72">
            <a:extLst>
              <a:ext uri="{FF2B5EF4-FFF2-40B4-BE49-F238E27FC236}">
                <a16:creationId xmlns:a16="http://schemas.microsoft.com/office/drawing/2014/main" id="{696EE9F7-41E7-4A76-A35D-50E2EFD9264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960395" y="2290478"/>
            <a:ext cx="89903" cy="269708"/>
            <a:chOff x="3744" y="2880"/>
            <a:chExt cx="96" cy="288"/>
          </a:xfrm>
        </p:grpSpPr>
        <p:sp>
          <p:nvSpPr>
            <p:cNvPr id="199" name="Line 73">
              <a:extLst>
                <a:ext uri="{FF2B5EF4-FFF2-40B4-BE49-F238E27FC236}">
                  <a16:creationId xmlns:a16="http://schemas.microsoft.com/office/drawing/2014/main" id="{5D76C22E-EB9B-44CF-A749-D4D424D177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0" name="Oval 74">
              <a:extLst>
                <a:ext uri="{FF2B5EF4-FFF2-40B4-BE49-F238E27FC236}">
                  <a16:creationId xmlns:a16="http://schemas.microsoft.com/office/drawing/2014/main" id="{9ABD1BE8-E4AB-4902-B7FA-223391B3D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sp>
        <p:nvSpPr>
          <p:cNvPr id="201" name="Line 75">
            <a:extLst>
              <a:ext uri="{FF2B5EF4-FFF2-40B4-BE49-F238E27FC236}">
                <a16:creationId xmlns:a16="http://schemas.microsoft.com/office/drawing/2014/main" id="{0122F68E-6567-40FD-89EC-A644F43317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1758" y="1930868"/>
            <a:ext cx="0" cy="10788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2" name="Line 76">
            <a:extLst>
              <a:ext uri="{FF2B5EF4-FFF2-40B4-BE49-F238E27FC236}">
                <a16:creationId xmlns:a16="http://schemas.microsoft.com/office/drawing/2014/main" id="{91F8E46F-7CEB-4A60-AB14-5BDB8DAE9C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8934" y="1930868"/>
            <a:ext cx="0" cy="10788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03" name="Group 77">
            <a:extLst>
              <a:ext uri="{FF2B5EF4-FFF2-40B4-BE49-F238E27FC236}">
                <a16:creationId xmlns:a16="http://schemas.microsoft.com/office/drawing/2014/main" id="{7B67DBB6-0906-476E-997B-EE467E0F5585}"/>
              </a:ext>
            </a:extLst>
          </p:cNvPr>
          <p:cNvGrpSpPr>
            <a:grpSpLocks/>
          </p:cNvGrpSpPr>
          <p:nvPr/>
        </p:nvGrpSpPr>
        <p:grpSpPr bwMode="auto">
          <a:xfrm>
            <a:off x="2432050" y="5526973"/>
            <a:ext cx="3146592" cy="359611"/>
            <a:chOff x="672" y="3072"/>
            <a:chExt cx="1680" cy="192"/>
          </a:xfrm>
        </p:grpSpPr>
        <p:grpSp>
          <p:nvGrpSpPr>
            <p:cNvPr id="204" name="Group 78">
              <a:extLst>
                <a:ext uri="{FF2B5EF4-FFF2-40B4-BE49-F238E27FC236}">
                  <a16:creationId xmlns:a16="http://schemas.microsoft.com/office/drawing/2014/main" id="{D5A35A20-353F-4453-9EDB-CCEEE2EDAD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2" y="3072"/>
              <a:ext cx="240" cy="192"/>
              <a:chOff x="3360" y="2544"/>
              <a:chExt cx="240" cy="192"/>
            </a:xfrm>
          </p:grpSpPr>
          <p:sp>
            <p:nvSpPr>
              <p:cNvPr id="211" name="Line 79">
                <a:extLst>
                  <a:ext uri="{FF2B5EF4-FFF2-40B4-BE49-F238E27FC236}">
                    <a16:creationId xmlns:a16="http://schemas.microsoft.com/office/drawing/2014/main" id="{07AFF7FD-F20B-48AE-B342-68ADD99E8F6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2" name="Line 80">
                <a:extLst>
                  <a:ext uri="{FF2B5EF4-FFF2-40B4-BE49-F238E27FC236}">
                    <a16:creationId xmlns:a16="http://schemas.microsoft.com/office/drawing/2014/main" id="{6BDB615D-428C-404F-AA1E-01F321AB307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3" name="Line 81">
                <a:extLst>
                  <a:ext uri="{FF2B5EF4-FFF2-40B4-BE49-F238E27FC236}">
                    <a16:creationId xmlns:a16="http://schemas.microsoft.com/office/drawing/2014/main" id="{089B800F-6021-4936-ABAE-AE6A944025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4" name="Line 82">
                <a:extLst>
                  <a:ext uri="{FF2B5EF4-FFF2-40B4-BE49-F238E27FC236}">
                    <a16:creationId xmlns:a16="http://schemas.microsoft.com/office/drawing/2014/main" id="{AC2B4837-E729-4A17-833B-710C023273F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5" name="Line 83">
                <a:extLst>
                  <a:ext uri="{FF2B5EF4-FFF2-40B4-BE49-F238E27FC236}">
                    <a16:creationId xmlns:a16="http://schemas.microsoft.com/office/drawing/2014/main" id="{1C38FAD6-C4FB-4743-82A8-A0AF753C93D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05" name="Group 84">
              <a:extLst>
                <a:ext uri="{FF2B5EF4-FFF2-40B4-BE49-F238E27FC236}">
                  <a16:creationId xmlns:a16="http://schemas.microsoft.com/office/drawing/2014/main" id="{5671A4BD-B666-4D12-88C5-8BE63FDF2F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12" y="3072"/>
              <a:ext cx="240" cy="192"/>
              <a:chOff x="4032" y="2544"/>
              <a:chExt cx="240" cy="192"/>
            </a:xfrm>
          </p:grpSpPr>
          <p:sp>
            <p:nvSpPr>
              <p:cNvPr id="206" name="Line 85">
                <a:extLst>
                  <a:ext uri="{FF2B5EF4-FFF2-40B4-BE49-F238E27FC236}">
                    <a16:creationId xmlns:a16="http://schemas.microsoft.com/office/drawing/2014/main" id="{ABC39C3F-04E6-460B-ADEE-0BB746188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7" name="Line 86">
                <a:extLst>
                  <a:ext uri="{FF2B5EF4-FFF2-40B4-BE49-F238E27FC236}">
                    <a16:creationId xmlns:a16="http://schemas.microsoft.com/office/drawing/2014/main" id="{B74D21F9-F4BA-40ED-A1EA-90A646FC658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8" name="Line 87">
                <a:extLst>
                  <a:ext uri="{FF2B5EF4-FFF2-40B4-BE49-F238E27FC236}">
                    <a16:creationId xmlns:a16="http://schemas.microsoft.com/office/drawing/2014/main" id="{6569618E-6A4D-4FBA-8091-7759B650AB1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9" name="Line 88">
                <a:extLst>
                  <a:ext uri="{FF2B5EF4-FFF2-40B4-BE49-F238E27FC236}">
                    <a16:creationId xmlns:a16="http://schemas.microsoft.com/office/drawing/2014/main" id="{E653EC83-4A3A-4335-8420-01380B73D0C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0" name="Line 89">
                <a:extLst>
                  <a:ext uri="{FF2B5EF4-FFF2-40B4-BE49-F238E27FC236}">
                    <a16:creationId xmlns:a16="http://schemas.microsoft.com/office/drawing/2014/main" id="{90C6DB24-376E-434C-834E-44520A72C60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216" name="Line 90">
            <a:extLst>
              <a:ext uri="{FF2B5EF4-FFF2-40B4-BE49-F238E27FC236}">
                <a16:creationId xmlns:a16="http://schemas.microsoft.com/office/drawing/2014/main" id="{575D0275-9AE5-4055-A805-FA8DF2D70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1563" y="5706778"/>
            <a:ext cx="224756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17" name="Group 91">
            <a:extLst>
              <a:ext uri="{FF2B5EF4-FFF2-40B4-BE49-F238E27FC236}">
                <a16:creationId xmlns:a16="http://schemas.microsoft.com/office/drawing/2014/main" id="{A78B9239-3BEE-4138-BB97-C7240348A811}"/>
              </a:ext>
            </a:extLst>
          </p:cNvPr>
          <p:cNvGrpSpPr>
            <a:grpSpLocks/>
          </p:cNvGrpSpPr>
          <p:nvPr/>
        </p:nvGrpSpPr>
        <p:grpSpPr bwMode="auto">
          <a:xfrm>
            <a:off x="2432050" y="5796681"/>
            <a:ext cx="3146592" cy="629318"/>
            <a:chOff x="672" y="3216"/>
            <a:chExt cx="1680" cy="336"/>
          </a:xfrm>
        </p:grpSpPr>
        <p:sp>
          <p:nvSpPr>
            <p:cNvPr id="218" name="Line 92">
              <a:extLst>
                <a:ext uri="{FF2B5EF4-FFF2-40B4-BE49-F238E27FC236}">
                  <a16:creationId xmlns:a16="http://schemas.microsoft.com/office/drawing/2014/main" id="{C7A7377B-0C24-4F9C-B6B0-0827EA102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21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9" name="Line 93">
              <a:extLst>
                <a:ext uri="{FF2B5EF4-FFF2-40B4-BE49-F238E27FC236}">
                  <a16:creationId xmlns:a16="http://schemas.microsoft.com/office/drawing/2014/main" id="{05B59117-6F4D-406E-868D-B34E45002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21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20" name="Line 94">
            <a:extLst>
              <a:ext uri="{FF2B5EF4-FFF2-40B4-BE49-F238E27FC236}">
                <a16:creationId xmlns:a16="http://schemas.microsoft.com/office/drawing/2014/main" id="{A7EBA488-5475-435E-99BA-3FECB4582C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0395" y="5706778"/>
            <a:ext cx="0" cy="71922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21" name="Rectangle 95">
            <a:extLst>
              <a:ext uri="{FF2B5EF4-FFF2-40B4-BE49-F238E27FC236}">
                <a16:creationId xmlns:a16="http://schemas.microsoft.com/office/drawing/2014/main" id="{91AD3787-811F-4107-84EF-19EB0716A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0882" y="3998628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1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22" name="Rectangle 96">
            <a:extLst>
              <a:ext uri="{FF2B5EF4-FFF2-40B4-BE49-F238E27FC236}">
                <a16:creationId xmlns:a16="http://schemas.microsoft.com/office/drawing/2014/main" id="{D465BDF7-A559-487C-9809-01B84C83B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0005" y="3998628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2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23" name="Rectangle 97">
            <a:extLst>
              <a:ext uri="{FF2B5EF4-FFF2-40B4-BE49-F238E27FC236}">
                <a16:creationId xmlns:a16="http://schemas.microsoft.com/office/drawing/2014/main" id="{0B2B2780-A00A-4F52-87DD-AD07DAD51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953" y="3459213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5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24" name="Rectangle 98">
            <a:extLst>
              <a:ext uri="{FF2B5EF4-FFF2-40B4-BE49-F238E27FC236}">
                <a16:creationId xmlns:a16="http://schemas.microsoft.com/office/drawing/2014/main" id="{0C08E543-73F4-480B-9565-5153D8C79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758" y="5257265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7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25" name="Rectangle 99">
            <a:extLst>
              <a:ext uri="{FF2B5EF4-FFF2-40B4-BE49-F238E27FC236}">
                <a16:creationId xmlns:a16="http://schemas.microsoft.com/office/drawing/2014/main" id="{2DEF775D-67B3-4BD3-95DA-F68E2FA3B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9226" y="5257265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8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26" name="Rectangle 100">
            <a:extLst>
              <a:ext uri="{FF2B5EF4-FFF2-40B4-BE49-F238E27FC236}">
                <a16:creationId xmlns:a16="http://schemas.microsoft.com/office/drawing/2014/main" id="{CAA898C5-5741-4946-B360-33354E275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934" y="3459213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6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27" name="Rectangle 101">
            <a:extLst>
              <a:ext uri="{FF2B5EF4-FFF2-40B4-BE49-F238E27FC236}">
                <a16:creationId xmlns:a16="http://schemas.microsoft.com/office/drawing/2014/main" id="{2FE48E2A-3ED0-4467-814E-270698DD8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297" y="2020772"/>
            <a:ext cx="854075" cy="543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V</a:t>
            </a:r>
            <a:r>
              <a:rPr lang="en-US" altLang="zh-CN" sz="1600" baseline="-25000" dirty="0">
                <a:solidFill>
                  <a:srgbClr val="FF0000"/>
                </a:solidFill>
                <a:latin typeface="+mn-ea"/>
              </a:rPr>
              <a:t>DD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(5V)</a:t>
            </a:r>
          </a:p>
        </p:txBody>
      </p:sp>
      <p:sp>
        <p:nvSpPr>
          <p:cNvPr id="228" name="Rectangle 102">
            <a:extLst>
              <a:ext uri="{FF2B5EF4-FFF2-40B4-BE49-F238E27FC236}">
                <a16:creationId xmlns:a16="http://schemas.microsoft.com/office/drawing/2014/main" id="{CB800192-7AB7-4450-8AEA-0267947F5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297" y="6156291"/>
            <a:ext cx="404562" cy="269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00FF"/>
                </a:solidFill>
                <a:latin typeface="+mn-ea"/>
              </a:rPr>
              <a:t>Y</a:t>
            </a:r>
          </a:p>
        </p:txBody>
      </p:sp>
      <p:sp>
        <p:nvSpPr>
          <p:cNvPr id="229" name="Rectangle 103">
            <a:extLst>
              <a:ext uri="{FF2B5EF4-FFF2-40B4-BE49-F238E27FC236}">
                <a16:creationId xmlns:a16="http://schemas.microsoft.com/office/drawing/2014/main" id="{6110640C-345B-45A2-811A-381B57766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2020771"/>
            <a:ext cx="1438442" cy="269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00FF"/>
                </a:solidFill>
                <a:latin typeface="+mn-ea"/>
              </a:rPr>
              <a:t>X</a:t>
            </a:r>
            <a:r>
              <a:rPr lang="zh-CN" altLang="en-US" sz="1600">
                <a:solidFill>
                  <a:srgbClr val="0000FF"/>
                </a:solidFill>
                <a:latin typeface="+mn-ea"/>
              </a:rPr>
              <a:t>地址译码线</a:t>
            </a:r>
          </a:p>
        </p:txBody>
      </p:sp>
      <p:sp>
        <p:nvSpPr>
          <p:cNvPr id="230" name="Rectangle 104">
            <a:extLst>
              <a:ext uri="{FF2B5EF4-FFF2-40B4-BE49-F238E27FC236}">
                <a16:creationId xmlns:a16="http://schemas.microsoft.com/office/drawing/2014/main" id="{EAD19784-B3E8-41F4-ACEC-4A3C427B1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001" y="6156291"/>
            <a:ext cx="404562" cy="269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00FF"/>
                </a:solidFill>
                <a:latin typeface="+mn-ea"/>
              </a:rPr>
              <a:t>I/O</a:t>
            </a:r>
          </a:p>
        </p:txBody>
      </p:sp>
      <p:sp>
        <p:nvSpPr>
          <p:cNvPr id="231" name="Rectangle 125">
            <a:extLst>
              <a:ext uri="{FF2B5EF4-FFF2-40B4-BE49-F238E27FC236}">
                <a16:creationId xmlns:a16="http://schemas.microsoft.com/office/drawing/2014/main" id="{2A0401C9-67F7-4BE7-9449-E21ECEF1D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563" y="3459213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0000FF"/>
                </a:solidFill>
                <a:latin typeface="+mn-ea"/>
              </a:rPr>
              <a:t>A</a:t>
            </a:r>
          </a:p>
        </p:txBody>
      </p:sp>
      <p:sp>
        <p:nvSpPr>
          <p:cNvPr id="232" name="Rectangle 126">
            <a:extLst>
              <a:ext uri="{FF2B5EF4-FFF2-40B4-BE49-F238E27FC236}">
                <a16:creationId xmlns:a16="http://schemas.microsoft.com/office/drawing/2014/main" id="{48596BDC-0731-455A-8F4E-7AE4D54C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324" y="3459213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D60093"/>
                </a:solidFill>
                <a:latin typeface="+mn-ea"/>
              </a:rPr>
              <a:t>B</a:t>
            </a:r>
          </a:p>
        </p:txBody>
      </p:sp>
      <p:sp>
        <p:nvSpPr>
          <p:cNvPr id="233" name="Rectangle 127">
            <a:extLst>
              <a:ext uri="{FF2B5EF4-FFF2-40B4-BE49-F238E27FC236}">
                <a16:creationId xmlns:a16="http://schemas.microsoft.com/office/drawing/2014/main" id="{7A67D423-8A4D-4444-B62F-4E424AB8B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1953" y="4897655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D</a:t>
            </a:r>
          </a:p>
        </p:txBody>
      </p:sp>
      <p:sp>
        <p:nvSpPr>
          <p:cNvPr id="234" name="Line 128">
            <a:extLst>
              <a:ext uri="{FF2B5EF4-FFF2-40B4-BE49-F238E27FC236}">
                <a16:creationId xmlns:a16="http://schemas.microsoft.com/office/drawing/2014/main" id="{C7AF1310-3BF4-4AB6-8C06-1DA81502C7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2537" y="3834865"/>
            <a:ext cx="988929" cy="0"/>
          </a:xfrm>
          <a:prstGeom prst="line">
            <a:avLst/>
          </a:prstGeom>
          <a:noFill/>
          <a:ln w="76200">
            <a:solidFill>
              <a:srgbClr val="0000FF"/>
            </a:solidFill>
            <a:prstDash val="sysDot"/>
            <a:round/>
            <a:headEnd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235" name="Line 129">
            <a:extLst>
              <a:ext uri="{FF2B5EF4-FFF2-40B4-BE49-F238E27FC236}">
                <a16:creationId xmlns:a16="http://schemas.microsoft.com/office/drawing/2014/main" id="{5B36EDEE-6C50-4582-8CBA-099766B14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8712" y="3815815"/>
            <a:ext cx="0" cy="2610184"/>
          </a:xfrm>
          <a:prstGeom prst="line">
            <a:avLst/>
          </a:prstGeom>
          <a:noFill/>
          <a:ln w="76200">
            <a:solidFill>
              <a:srgbClr val="0000FF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236" name="Line 130">
            <a:extLst>
              <a:ext uri="{FF2B5EF4-FFF2-40B4-BE49-F238E27FC236}">
                <a16:creationId xmlns:a16="http://schemas.microsoft.com/office/drawing/2014/main" id="{D9AF4FB5-B8C2-4955-8B11-B24B9FCF7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7813" y="1930868"/>
            <a:ext cx="3865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7" name="Line 131">
            <a:extLst>
              <a:ext uri="{FF2B5EF4-FFF2-40B4-BE49-F238E27FC236}">
                <a16:creationId xmlns:a16="http://schemas.microsoft.com/office/drawing/2014/main" id="{8CCBDAA2-88DC-49F2-96A1-3DE61A9C79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1758" y="1930868"/>
            <a:ext cx="0" cy="107883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8" name="Line 132">
            <a:extLst>
              <a:ext uri="{FF2B5EF4-FFF2-40B4-BE49-F238E27FC236}">
                <a16:creationId xmlns:a16="http://schemas.microsoft.com/office/drawing/2014/main" id="{1C4CE6B1-A052-4BFE-9968-1E3795486F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8934" y="1930868"/>
            <a:ext cx="0" cy="107883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39" name="Group 133">
            <a:extLst>
              <a:ext uri="{FF2B5EF4-FFF2-40B4-BE49-F238E27FC236}">
                <a16:creationId xmlns:a16="http://schemas.microsoft.com/office/drawing/2014/main" id="{E5400D1D-D719-4DD7-AB6C-5EFC907318BD}"/>
              </a:ext>
            </a:extLst>
          </p:cNvPr>
          <p:cNvGrpSpPr>
            <a:grpSpLocks/>
          </p:cNvGrpSpPr>
          <p:nvPr/>
        </p:nvGrpSpPr>
        <p:grpSpPr bwMode="auto">
          <a:xfrm>
            <a:off x="2432050" y="3459213"/>
            <a:ext cx="179805" cy="2157663"/>
            <a:chOff x="672" y="1968"/>
            <a:chExt cx="96" cy="1152"/>
          </a:xfrm>
        </p:grpSpPr>
        <p:sp>
          <p:nvSpPr>
            <p:cNvPr id="240" name="Line 134">
              <a:extLst>
                <a:ext uri="{FF2B5EF4-FFF2-40B4-BE49-F238E27FC236}">
                  <a16:creationId xmlns:a16="http://schemas.microsoft.com/office/drawing/2014/main" id="{1E66D160-9D81-495A-9240-13E5C5638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968"/>
              <a:ext cx="0" cy="1152"/>
            </a:xfrm>
            <a:prstGeom prst="line">
              <a:avLst/>
            </a:prstGeom>
            <a:noFill/>
            <a:ln w="38100" cap="sq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1" name="Line 135">
              <a:extLst>
                <a:ext uri="{FF2B5EF4-FFF2-40B4-BE49-F238E27FC236}">
                  <a16:creationId xmlns:a16="http://schemas.microsoft.com/office/drawing/2014/main" id="{2E63BA5E-192B-4E38-AF94-5B1FA2ADA7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1968"/>
              <a:ext cx="96" cy="0"/>
            </a:xfrm>
            <a:prstGeom prst="line">
              <a:avLst/>
            </a:prstGeom>
            <a:noFill/>
            <a:ln w="38100" cap="sq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42" name="Group 136">
            <a:extLst>
              <a:ext uri="{FF2B5EF4-FFF2-40B4-BE49-F238E27FC236}">
                <a16:creationId xmlns:a16="http://schemas.microsoft.com/office/drawing/2014/main" id="{8C283B03-4E4A-4301-908F-DF7959F8D119}"/>
              </a:ext>
            </a:extLst>
          </p:cNvPr>
          <p:cNvGrpSpPr>
            <a:grpSpLocks/>
          </p:cNvGrpSpPr>
          <p:nvPr/>
        </p:nvGrpSpPr>
        <p:grpSpPr bwMode="auto">
          <a:xfrm>
            <a:off x="5398837" y="3459213"/>
            <a:ext cx="179805" cy="2157663"/>
            <a:chOff x="2256" y="1968"/>
            <a:chExt cx="96" cy="1152"/>
          </a:xfrm>
        </p:grpSpPr>
        <p:sp>
          <p:nvSpPr>
            <p:cNvPr id="243" name="Line 137">
              <a:extLst>
                <a:ext uri="{FF2B5EF4-FFF2-40B4-BE49-F238E27FC236}">
                  <a16:creationId xmlns:a16="http://schemas.microsoft.com/office/drawing/2014/main" id="{E4616368-CE19-4325-88B3-685CAC2AA5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968"/>
              <a:ext cx="0" cy="1152"/>
            </a:xfrm>
            <a:prstGeom prst="line">
              <a:avLst/>
            </a:prstGeom>
            <a:noFill/>
            <a:ln w="38100" cap="sq">
              <a:solidFill>
                <a:srgbClr val="D6009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4" name="Line 138">
              <a:extLst>
                <a:ext uri="{FF2B5EF4-FFF2-40B4-BE49-F238E27FC236}">
                  <a16:creationId xmlns:a16="http://schemas.microsoft.com/office/drawing/2014/main" id="{1DA79C4F-A497-4D71-BBFA-23D72B9CA3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1968"/>
              <a:ext cx="96" cy="0"/>
            </a:xfrm>
            <a:prstGeom prst="line">
              <a:avLst/>
            </a:prstGeom>
            <a:noFill/>
            <a:ln w="38100" cap="sq">
              <a:solidFill>
                <a:srgbClr val="D6009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45" name="Line 139">
            <a:extLst>
              <a:ext uri="{FF2B5EF4-FFF2-40B4-BE49-F238E27FC236}">
                <a16:creationId xmlns:a16="http://schemas.microsoft.com/office/drawing/2014/main" id="{F43CE1DF-4DF5-4B21-B7B6-075B8F5FA4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0395" y="5706778"/>
            <a:ext cx="0" cy="71922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6" name="Line 140">
            <a:extLst>
              <a:ext uri="{FF2B5EF4-FFF2-40B4-BE49-F238E27FC236}">
                <a16:creationId xmlns:a16="http://schemas.microsoft.com/office/drawing/2014/main" id="{14D81C4F-C5EC-4DA6-9442-F7B0EBFCC3A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1563" y="5706778"/>
            <a:ext cx="224756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47" name="Group 141">
            <a:extLst>
              <a:ext uri="{FF2B5EF4-FFF2-40B4-BE49-F238E27FC236}">
                <a16:creationId xmlns:a16="http://schemas.microsoft.com/office/drawing/2014/main" id="{9B7CD9CE-630E-405A-A4FA-92C9090FB426}"/>
              </a:ext>
            </a:extLst>
          </p:cNvPr>
          <p:cNvGrpSpPr>
            <a:grpSpLocks/>
          </p:cNvGrpSpPr>
          <p:nvPr/>
        </p:nvGrpSpPr>
        <p:grpSpPr bwMode="auto">
          <a:xfrm>
            <a:off x="2432050" y="5796681"/>
            <a:ext cx="3146592" cy="629318"/>
            <a:chOff x="672" y="3216"/>
            <a:chExt cx="1680" cy="336"/>
          </a:xfrm>
        </p:grpSpPr>
        <p:sp>
          <p:nvSpPr>
            <p:cNvPr id="248" name="Line 142">
              <a:extLst>
                <a:ext uri="{FF2B5EF4-FFF2-40B4-BE49-F238E27FC236}">
                  <a16:creationId xmlns:a16="http://schemas.microsoft.com/office/drawing/2014/main" id="{21EA702B-E696-40EE-B93B-E8257E58E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216"/>
              <a:ext cx="0" cy="336"/>
            </a:xfrm>
            <a:prstGeom prst="line">
              <a:avLst/>
            </a:prstGeom>
            <a:noFill/>
            <a:ln w="38100" cap="sq">
              <a:solidFill>
                <a:srgbClr val="0000FF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49" name="Line 143">
              <a:extLst>
                <a:ext uri="{FF2B5EF4-FFF2-40B4-BE49-F238E27FC236}">
                  <a16:creationId xmlns:a16="http://schemas.microsoft.com/office/drawing/2014/main" id="{20B36CBD-61F9-4490-9AE9-69954BE2A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216"/>
              <a:ext cx="0" cy="336"/>
            </a:xfrm>
            <a:prstGeom prst="line">
              <a:avLst/>
            </a:prstGeom>
            <a:noFill/>
            <a:ln w="38100" cap="sq">
              <a:solidFill>
                <a:srgbClr val="D60093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50" name="Group 144">
            <a:extLst>
              <a:ext uri="{FF2B5EF4-FFF2-40B4-BE49-F238E27FC236}">
                <a16:creationId xmlns:a16="http://schemas.microsoft.com/office/drawing/2014/main" id="{484F311B-03FB-47DE-8536-59DF3C827DA8}"/>
              </a:ext>
            </a:extLst>
          </p:cNvPr>
          <p:cNvGrpSpPr>
            <a:grpSpLocks/>
          </p:cNvGrpSpPr>
          <p:nvPr/>
        </p:nvGrpSpPr>
        <p:grpSpPr bwMode="auto">
          <a:xfrm>
            <a:off x="5308934" y="4897655"/>
            <a:ext cx="269708" cy="359611"/>
            <a:chOff x="5040" y="2688"/>
            <a:chExt cx="144" cy="192"/>
          </a:xfrm>
        </p:grpSpPr>
        <p:sp>
          <p:nvSpPr>
            <p:cNvPr id="251" name="Rectangle 145">
              <a:extLst>
                <a:ext uri="{FF2B5EF4-FFF2-40B4-BE49-F238E27FC236}">
                  <a16:creationId xmlns:a16="http://schemas.microsoft.com/office/drawing/2014/main" id="{1944B329-D1EE-4616-B1F4-AE337A2B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latin typeface="+mn-ea"/>
                </a:rPr>
                <a:t>D</a:t>
              </a:r>
            </a:p>
          </p:txBody>
        </p:sp>
        <p:sp>
          <p:nvSpPr>
            <p:cNvPr id="252" name="Line 146">
              <a:extLst>
                <a:ext uri="{FF2B5EF4-FFF2-40B4-BE49-F238E27FC236}">
                  <a16:creationId xmlns:a16="http://schemas.microsoft.com/office/drawing/2014/main" id="{A5766019-46BC-40B0-A153-0BE28E1658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53" name="Group 147">
            <a:extLst>
              <a:ext uri="{FF2B5EF4-FFF2-40B4-BE49-F238E27FC236}">
                <a16:creationId xmlns:a16="http://schemas.microsoft.com/office/drawing/2014/main" id="{A2914A34-E1F3-43BC-9484-46C1F6689D6C}"/>
              </a:ext>
            </a:extLst>
          </p:cNvPr>
          <p:cNvGrpSpPr>
            <a:grpSpLocks/>
          </p:cNvGrpSpPr>
          <p:nvPr/>
        </p:nvGrpSpPr>
        <p:grpSpPr bwMode="auto">
          <a:xfrm>
            <a:off x="5171407" y="6156291"/>
            <a:ext cx="449513" cy="359611"/>
            <a:chOff x="5040" y="2688"/>
            <a:chExt cx="144" cy="192"/>
          </a:xfrm>
        </p:grpSpPr>
        <p:sp>
          <p:nvSpPr>
            <p:cNvPr id="254" name="Rectangle 148">
              <a:extLst>
                <a:ext uri="{FF2B5EF4-FFF2-40B4-BE49-F238E27FC236}">
                  <a16:creationId xmlns:a16="http://schemas.microsoft.com/office/drawing/2014/main" id="{405DC9E5-6BA9-4B9E-BC6B-1E01BCE20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solidFill>
                    <a:srgbClr val="D60093"/>
                  </a:solidFill>
                  <a:latin typeface="+mn-ea"/>
                </a:rPr>
                <a:t>I/O</a:t>
              </a:r>
            </a:p>
          </p:txBody>
        </p:sp>
        <p:sp>
          <p:nvSpPr>
            <p:cNvPr id="255" name="Line 149">
              <a:extLst>
                <a:ext uri="{FF2B5EF4-FFF2-40B4-BE49-F238E27FC236}">
                  <a16:creationId xmlns:a16="http://schemas.microsoft.com/office/drawing/2014/main" id="{EC720C9C-9555-4B3F-B0C6-4EFBE1A48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56" name="Group 50">
            <a:extLst>
              <a:ext uri="{FF2B5EF4-FFF2-40B4-BE49-F238E27FC236}">
                <a16:creationId xmlns:a16="http://schemas.microsoft.com/office/drawing/2014/main" id="{FE7DC338-FC7B-4640-A95E-11F29FFF8820}"/>
              </a:ext>
            </a:extLst>
          </p:cNvPr>
          <p:cNvGrpSpPr>
            <a:grpSpLocks/>
          </p:cNvGrpSpPr>
          <p:nvPr/>
        </p:nvGrpSpPr>
        <p:grpSpPr bwMode="auto">
          <a:xfrm>
            <a:off x="2520079" y="2965689"/>
            <a:ext cx="2970533" cy="496338"/>
            <a:chOff x="720" y="1703"/>
            <a:chExt cx="1586" cy="265"/>
          </a:xfrm>
        </p:grpSpPr>
        <p:grpSp>
          <p:nvGrpSpPr>
            <p:cNvPr id="257" name="Group 51">
              <a:extLst>
                <a:ext uri="{FF2B5EF4-FFF2-40B4-BE49-F238E27FC236}">
                  <a16:creationId xmlns:a16="http://schemas.microsoft.com/office/drawing/2014/main" id="{50693688-94AD-4FDE-872F-0FF2246CB6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 flipV="1">
              <a:off x="695" y="1751"/>
              <a:ext cx="242" cy="192"/>
              <a:chOff x="3360" y="2544"/>
              <a:chExt cx="242" cy="192"/>
            </a:xfrm>
          </p:grpSpPr>
          <p:sp>
            <p:nvSpPr>
              <p:cNvPr id="264" name="Line 52">
                <a:extLst>
                  <a:ext uri="{FF2B5EF4-FFF2-40B4-BE49-F238E27FC236}">
                    <a16:creationId xmlns:a16="http://schemas.microsoft.com/office/drawing/2014/main" id="{5B8D5CC4-8361-42F7-8C24-1C2C4A9B023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5" name="Line 53">
                <a:extLst>
                  <a:ext uri="{FF2B5EF4-FFF2-40B4-BE49-F238E27FC236}">
                    <a16:creationId xmlns:a16="http://schemas.microsoft.com/office/drawing/2014/main" id="{1B6971FF-0855-483B-8288-4BCA8F4164B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6" name="Line 54">
                <a:extLst>
                  <a:ext uri="{FF2B5EF4-FFF2-40B4-BE49-F238E27FC236}">
                    <a16:creationId xmlns:a16="http://schemas.microsoft.com/office/drawing/2014/main" id="{F578099E-70CD-418A-9E50-0A59B689F6C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7" name="Line 55">
                <a:extLst>
                  <a:ext uri="{FF2B5EF4-FFF2-40B4-BE49-F238E27FC236}">
                    <a16:creationId xmlns:a16="http://schemas.microsoft.com/office/drawing/2014/main" id="{F332F543-76A2-4937-AE02-63A21744752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8" name="Line 56">
                <a:extLst>
                  <a:ext uri="{FF2B5EF4-FFF2-40B4-BE49-F238E27FC236}">
                    <a16:creationId xmlns:a16="http://schemas.microsoft.com/office/drawing/2014/main" id="{C8C578F2-07B8-4AFC-85F7-8A39A3670DE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641"/>
                <a:ext cx="9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58" name="Group 57">
              <a:extLst>
                <a:ext uri="{FF2B5EF4-FFF2-40B4-BE49-F238E27FC236}">
                  <a16:creationId xmlns:a16="http://schemas.microsoft.com/office/drawing/2014/main" id="{E8DF489C-8BE2-4BC7-98D8-2D96EA4668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 flipV="1">
              <a:off x="2073" y="1736"/>
              <a:ext cx="265" cy="200"/>
              <a:chOff x="3360" y="2543"/>
              <a:chExt cx="265" cy="200"/>
            </a:xfrm>
          </p:grpSpPr>
          <p:sp>
            <p:nvSpPr>
              <p:cNvPr id="259" name="Line 58">
                <a:extLst>
                  <a:ext uri="{FF2B5EF4-FFF2-40B4-BE49-F238E27FC236}">
                    <a16:creationId xmlns:a16="http://schemas.microsoft.com/office/drawing/2014/main" id="{9EBF4183-080A-4D80-BD6C-21E59DCF80E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3"/>
                <a:ext cx="0" cy="2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0" name="Line 59">
                <a:extLst>
                  <a:ext uri="{FF2B5EF4-FFF2-40B4-BE49-F238E27FC236}">
                    <a16:creationId xmlns:a16="http://schemas.microsoft.com/office/drawing/2014/main" id="{42F2BF24-2651-4872-B480-9F3A924FFA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7" y="2589"/>
                <a:ext cx="0" cy="9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1" name="Line 60">
                <a:extLst>
                  <a:ext uri="{FF2B5EF4-FFF2-40B4-BE49-F238E27FC236}">
                    <a16:creationId xmlns:a16="http://schemas.microsoft.com/office/drawing/2014/main" id="{44D63294-E71E-4D24-B15A-3CB7F5307C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2" name="Line 61">
                <a:extLst>
                  <a:ext uri="{FF2B5EF4-FFF2-40B4-BE49-F238E27FC236}">
                    <a16:creationId xmlns:a16="http://schemas.microsoft.com/office/drawing/2014/main" id="{03AFBCA8-C3AE-4AA9-A93F-62BDE697135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63" name="Line 62">
                <a:extLst>
                  <a:ext uri="{FF2B5EF4-FFF2-40B4-BE49-F238E27FC236}">
                    <a16:creationId xmlns:a16="http://schemas.microsoft.com/office/drawing/2014/main" id="{A676DE71-89A7-4461-A5CC-15A5A2C28A1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5" y="2638"/>
                <a:ext cx="12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269" name="Group 77">
            <a:extLst>
              <a:ext uri="{FF2B5EF4-FFF2-40B4-BE49-F238E27FC236}">
                <a16:creationId xmlns:a16="http://schemas.microsoft.com/office/drawing/2014/main" id="{099E5884-0BA2-411B-8DE2-980E87D641A7}"/>
              </a:ext>
            </a:extLst>
          </p:cNvPr>
          <p:cNvGrpSpPr>
            <a:grpSpLocks/>
          </p:cNvGrpSpPr>
          <p:nvPr/>
        </p:nvGrpSpPr>
        <p:grpSpPr bwMode="auto">
          <a:xfrm>
            <a:off x="2432050" y="5526401"/>
            <a:ext cx="3146592" cy="359611"/>
            <a:chOff x="672" y="3072"/>
            <a:chExt cx="1680" cy="192"/>
          </a:xfrm>
        </p:grpSpPr>
        <p:grpSp>
          <p:nvGrpSpPr>
            <p:cNvPr id="270" name="Group 78">
              <a:extLst>
                <a:ext uri="{FF2B5EF4-FFF2-40B4-BE49-F238E27FC236}">
                  <a16:creationId xmlns:a16="http://schemas.microsoft.com/office/drawing/2014/main" id="{EFC09217-9B66-477F-8976-A326FF4669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2" y="3072"/>
              <a:ext cx="240" cy="192"/>
              <a:chOff x="3360" y="2544"/>
              <a:chExt cx="240" cy="192"/>
            </a:xfrm>
          </p:grpSpPr>
          <p:sp>
            <p:nvSpPr>
              <p:cNvPr id="277" name="Line 79">
                <a:extLst>
                  <a:ext uri="{FF2B5EF4-FFF2-40B4-BE49-F238E27FC236}">
                    <a16:creationId xmlns:a16="http://schemas.microsoft.com/office/drawing/2014/main" id="{F3DAAAF1-BA5B-4AC1-8656-A1DB1BC9E0B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78" name="Line 80">
                <a:extLst>
                  <a:ext uri="{FF2B5EF4-FFF2-40B4-BE49-F238E27FC236}">
                    <a16:creationId xmlns:a16="http://schemas.microsoft.com/office/drawing/2014/main" id="{65E82204-6165-420E-8E44-51AAF5E23E5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79" name="Line 81">
                <a:extLst>
                  <a:ext uri="{FF2B5EF4-FFF2-40B4-BE49-F238E27FC236}">
                    <a16:creationId xmlns:a16="http://schemas.microsoft.com/office/drawing/2014/main" id="{65046670-D11F-41AF-9209-EF7A3F542F5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80" name="Line 82">
                <a:extLst>
                  <a:ext uri="{FF2B5EF4-FFF2-40B4-BE49-F238E27FC236}">
                    <a16:creationId xmlns:a16="http://schemas.microsoft.com/office/drawing/2014/main" id="{7578BA0D-9AD4-4DC2-8106-F987C7B5AD9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81" name="Line 83">
                <a:extLst>
                  <a:ext uri="{FF2B5EF4-FFF2-40B4-BE49-F238E27FC236}">
                    <a16:creationId xmlns:a16="http://schemas.microsoft.com/office/drawing/2014/main" id="{55743FE8-335F-4C0B-B0D0-4AD367F6AE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71" name="Group 84">
              <a:extLst>
                <a:ext uri="{FF2B5EF4-FFF2-40B4-BE49-F238E27FC236}">
                  <a16:creationId xmlns:a16="http://schemas.microsoft.com/office/drawing/2014/main" id="{29C7FD42-EBA0-4DE4-B2D8-17078DD128C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12" y="3072"/>
              <a:ext cx="240" cy="192"/>
              <a:chOff x="4032" y="2544"/>
              <a:chExt cx="240" cy="192"/>
            </a:xfrm>
          </p:grpSpPr>
          <p:sp>
            <p:nvSpPr>
              <p:cNvPr id="272" name="Line 85">
                <a:extLst>
                  <a:ext uri="{FF2B5EF4-FFF2-40B4-BE49-F238E27FC236}">
                    <a16:creationId xmlns:a16="http://schemas.microsoft.com/office/drawing/2014/main" id="{102DF7EF-1DA2-4A91-A023-A93745D798E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73" name="Line 86">
                <a:extLst>
                  <a:ext uri="{FF2B5EF4-FFF2-40B4-BE49-F238E27FC236}">
                    <a16:creationId xmlns:a16="http://schemas.microsoft.com/office/drawing/2014/main" id="{A59BCA9A-D4AC-452B-8C5F-58A8D850EE3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74" name="Line 87">
                <a:extLst>
                  <a:ext uri="{FF2B5EF4-FFF2-40B4-BE49-F238E27FC236}">
                    <a16:creationId xmlns:a16="http://schemas.microsoft.com/office/drawing/2014/main" id="{1DD93276-B667-4D42-8F89-34AD9A3312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75" name="Line 88">
                <a:extLst>
                  <a:ext uri="{FF2B5EF4-FFF2-40B4-BE49-F238E27FC236}">
                    <a16:creationId xmlns:a16="http://schemas.microsoft.com/office/drawing/2014/main" id="{6B2F5483-B8A6-4F55-9BD4-072C0FAA1E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76" name="Line 89">
                <a:extLst>
                  <a:ext uri="{FF2B5EF4-FFF2-40B4-BE49-F238E27FC236}">
                    <a16:creationId xmlns:a16="http://schemas.microsoft.com/office/drawing/2014/main" id="{64A1A82C-B90B-4F7B-B967-64BB77370D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12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uiExpand="1" build="p"/>
      <p:bldP spid="234" grpId="0" animBg="1"/>
      <p:bldP spid="235" grpId="0" animBg="1"/>
      <p:bldP spid="236" grpId="0" animBg="1"/>
      <p:bldP spid="237" grpId="0" animBg="1"/>
      <p:bldP spid="238" grpId="0" animBg="1"/>
      <p:bldP spid="245" grpId="0" animBg="1"/>
      <p:bldP spid="2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159" name="组合 4179"/>
          <p:cNvGrpSpPr/>
          <p:nvPr/>
        </p:nvGrpSpPr>
        <p:grpSpPr bwMode="auto">
          <a:xfrm>
            <a:off x="776142" y="885232"/>
            <a:ext cx="4624801" cy="459986"/>
            <a:chOff x="-96346" y="0"/>
            <a:chExt cx="3519751" cy="524627"/>
          </a:xfrm>
        </p:grpSpPr>
        <p:sp>
          <p:nvSpPr>
            <p:cNvPr id="160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五边形 4182"/>
            <p:cNvSpPr>
              <a:spLocks noChangeArrowheads="1"/>
            </p:cNvSpPr>
            <p:nvPr/>
          </p:nvSpPr>
          <p:spPr bwMode="auto">
            <a:xfrm flipH="1">
              <a:off x="478469" y="0"/>
              <a:ext cx="2805272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2805273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存储单元工作原理 </a:t>
              </a:r>
            </a:p>
          </p:txBody>
        </p:sp>
      </p:grpSp>
      <p:sp>
        <p:nvSpPr>
          <p:cNvPr id="164" name="Text Box 2"/>
          <p:cNvSpPr txBox="1">
            <a:spLocks noChangeArrowheads="1"/>
          </p:cNvSpPr>
          <p:nvPr/>
        </p:nvSpPr>
        <p:spPr bwMode="auto">
          <a:xfrm>
            <a:off x="5624157" y="1298634"/>
            <a:ext cx="1682797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7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227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写过程</a:t>
            </a:r>
          </a:p>
        </p:txBody>
      </p:sp>
      <p:grpSp>
        <p:nvGrpSpPr>
          <p:cNvPr id="172" name="组合 171"/>
          <p:cNvGrpSpPr/>
          <p:nvPr/>
        </p:nvGrpSpPr>
        <p:grpSpPr>
          <a:xfrm>
            <a:off x="5662216" y="1810378"/>
            <a:ext cx="5246368" cy="967573"/>
            <a:chOff x="5087829" y="1738363"/>
            <a:chExt cx="5533279" cy="1020487"/>
          </a:xfrm>
        </p:grpSpPr>
        <p:sp>
          <p:nvSpPr>
            <p:cNvPr id="165" name="Text Box 14"/>
            <p:cNvSpPr txBox="1">
              <a:spLocks noChangeArrowheads="1"/>
            </p:cNvSpPr>
            <p:nvPr/>
          </p:nvSpPr>
          <p:spPr bwMode="auto">
            <a:xfrm>
              <a:off x="5087829" y="1738363"/>
              <a:ext cx="5533279" cy="1020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 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A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与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I/O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连通</a:t>
              </a:r>
              <a:endParaRPr lang="zh-CN" altLang="en-US" sz="2275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 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 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B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与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I/O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连通</a:t>
              </a:r>
            </a:p>
          </p:txBody>
        </p:sp>
        <p:cxnSp>
          <p:nvCxnSpPr>
            <p:cNvPr id="171" name="直接连接符 170"/>
            <p:cNvCxnSpPr/>
            <p:nvPr/>
          </p:nvCxnSpPr>
          <p:spPr>
            <a:xfrm>
              <a:off x="8882743" y="2351314"/>
              <a:ext cx="42203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组合 174"/>
          <p:cNvGrpSpPr/>
          <p:nvPr/>
        </p:nvGrpSpPr>
        <p:grpSpPr>
          <a:xfrm>
            <a:off x="5592483" y="2956238"/>
            <a:ext cx="6352531" cy="1492716"/>
            <a:chOff x="5106879" y="3071672"/>
            <a:chExt cx="6699935" cy="1574349"/>
          </a:xfrm>
        </p:grpSpPr>
        <p:sp>
          <p:nvSpPr>
            <p:cNvPr id="166" name="Text Box 16"/>
            <p:cNvSpPr txBox="1">
              <a:spLocks noChangeArrowheads="1"/>
            </p:cNvSpPr>
            <p:nvPr/>
          </p:nvSpPr>
          <p:spPr bwMode="auto">
            <a:xfrm>
              <a:off x="5106879" y="3071672"/>
              <a:ext cx="6699935" cy="1574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 2" panose="05020102010507070707" pitchFamily="18" charset="2"/>
                </a:rPr>
                <a:t>I/O=1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A= 1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 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B=0 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 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截止</a:t>
              </a:r>
              <a:endPara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 2" panose="05020102010507070707" pitchFamily="18" charset="2"/>
                </a:rPr>
                <a:t>I/O=0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B= 0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截止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A=1  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 2" panose="05020102010507070707" pitchFamily="18" charset="2"/>
                </a:rPr>
                <a:t>  </a:t>
              </a:r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2" panose="05020102010507070707" pitchFamily="18" charset="2"/>
                </a:rPr>
                <a:t>此时</a:t>
              </a:r>
              <a:r>
                <a:rPr lang="en-US" altLang="zh-CN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2" panose="05020102010507070707" pitchFamily="18" charset="2"/>
                </a:rPr>
                <a:t>, </a:t>
              </a:r>
              <a:r>
                <a:rPr lang="en-US" altLang="zh-CN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2275" baseline="-25000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形成了稳态</a:t>
              </a:r>
              <a:r>
                <a:rPr lang="en-US" altLang="zh-CN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 A=1</a:t>
              </a:r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B=0</a:t>
              </a:r>
            </a:p>
          </p:txBody>
        </p:sp>
        <p:cxnSp>
          <p:nvCxnSpPr>
            <p:cNvPr id="174" name="直接连接符 173"/>
            <p:cNvCxnSpPr/>
            <p:nvPr/>
          </p:nvCxnSpPr>
          <p:spPr>
            <a:xfrm>
              <a:off x="5205047" y="3657600"/>
              <a:ext cx="40193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组合 184"/>
          <p:cNvGrpSpPr/>
          <p:nvPr/>
        </p:nvGrpSpPr>
        <p:grpSpPr>
          <a:xfrm>
            <a:off x="5748012" y="4796872"/>
            <a:ext cx="5617884" cy="1573004"/>
            <a:chOff x="5178317" y="4840792"/>
            <a:chExt cx="5925112" cy="1659028"/>
          </a:xfrm>
        </p:grpSpPr>
        <p:sp>
          <p:nvSpPr>
            <p:cNvPr id="168" name="Text Box 19"/>
            <p:cNvSpPr txBox="1">
              <a:spLocks noChangeArrowheads="1"/>
            </p:cNvSpPr>
            <p:nvPr/>
          </p:nvSpPr>
          <p:spPr bwMode="auto">
            <a:xfrm>
              <a:off x="5276235" y="6033196"/>
              <a:ext cx="5606129" cy="466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 2" panose="05020102010507070707" pitchFamily="18" charset="2"/>
                </a:rPr>
                <a:t>此时， </a:t>
              </a:r>
              <a:r>
                <a:rPr lang="en-US" altLang="zh-CN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T1</a:t>
              </a:r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T2</a:t>
              </a:r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形成了稳态，</a:t>
              </a:r>
              <a:r>
                <a:rPr lang="en-US" altLang="zh-CN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B=1</a:t>
              </a:r>
              <a:r>
                <a:rPr lang="zh-CN" altLang="en-US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275" dirty="0">
                  <a:solidFill>
                    <a:srgbClr val="33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A=0</a:t>
              </a:r>
            </a:p>
          </p:txBody>
        </p:sp>
        <p:grpSp>
          <p:nvGrpSpPr>
            <p:cNvPr id="178" name="组合 177"/>
            <p:cNvGrpSpPr/>
            <p:nvPr/>
          </p:nvGrpSpPr>
          <p:grpSpPr>
            <a:xfrm>
              <a:off x="5178317" y="4840792"/>
              <a:ext cx="5925112" cy="1020488"/>
              <a:chOff x="5178317" y="4710163"/>
              <a:chExt cx="5925112" cy="1020488"/>
            </a:xfrm>
          </p:grpSpPr>
          <p:sp>
            <p:nvSpPr>
              <p:cNvPr id="167" name="Text Box 18"/>
              <p:cNvSpPr txBox="1">
                <a:spLocks noChangeArrowheads="1"/>
              </p:cNvSpPr>
              <p:nvPr/>
            </p:nvSpPr>
            <p:spPr bwMode="auto">
              <a:xfrm>
                <a:off x="5178317" y="4710163"/>
                <a:ext cx="5925112" cy="1020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27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 2" panose="05020102010507070707" pitchFamily="18" charset="2"/>
                  </a:rPr>
                  <a:t>I/O=0 </a:t>
                </a:r>
                <a:r>
                  <a:rPr lang="en-US" altLang="zh-CN" sz="227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A= 0 </a:t>
                </a:r>
                <a:r>
                  <a:rPr lang="en-US" altLang="zh-CN" sz="22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275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2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截止 </a:t>
                </a:r>
                <a:r>
                  <a:rPr lang="zh-CN" altLang="en-US" sz="227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 </a:t>
                </a:r>
                <a:r>
                  <a:rPr lang="en-US" altLang="zh-CN" sz="227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B=1  </a:t>
                </a:r>
                <a:r>
                  <a:rPr lang="en-US" altLang="zh-CN" sz="22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275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2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</a:t>
                </a:r>
              </a:p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27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 2" panose="05020102010507070707" pitchFamily="18" charset="2"/>
                  </a:rPr>
                  <a:t>I/O=1 </a:t>
                </a:r>
                <a:r>
                  <a:rPr lang="en-US" altLang="zh-CN" sz="227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B= 1 </a:t>
                </a:r>
                <a:r>
                  <a:rPr lang="en-US" altLang="zh-CN" sz="22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275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 </a:t>
                </a:r>
                <a:r>
                  <a:rPr lang="zh-CN" altLang="en-US" sz="22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</a:t>
                </a:r>
                <a:r>
                  <a:rPr lang="zh-CN" altLang="en-US" sz="227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</a:t>
                </a:r>
                <a:r>
                  <a:rPr lang="en-US" altLang="zh-CN" sz="227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A=0  </a:t>
                </a:r>
                <a:r>
                  <a:rPr lang="en-US" altLang="zh-CN" sz="22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lang="en-US" altLang="zh-CN" sz="2275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  </a:t>
                </a:r>
                <a:r>
                  <a:rPr lang="zh-CN" altLang="en-US" sz="22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截止</a:t>
                </a:r>
              </a:p>
            </p:txBody>
          </p:sp>
          <p:cxnSp>
            <p:nvCxnSpPr>
              <p:cNvPr id="177" name="直接连接符 176"/>
              <p:cNvCxnSpPr/>
              <p:nvPr/>
            </p:nvCxnSpPr>
            <p:spPr>
              <a:xfrm>
                <a:off x="5285433" y="5305530"/>
                <a:ext cx="39188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1" name="组合 180"/>
          <p:cNvGrpSpPr/>
          <p:nvPr/>
        </p:nvGrpSpPr>
        <p:grpSpPr>
          <a:xfrm>
            <a:off x="11110106" y="3087646"/>
            <a:ext cx="1067060" cy="1390145"/>
            <a:chOff x="10822075" y="3175279"/>
            <a:chExt cx="1125415" cy="1276141"/>
          </a:xfrm>
        </p:grpSpPr>
        <p:sp>
          <p:nvSpPr>
            <p:cNvPr id="179" name="右大括号 178"/>
            <p:cNvSpPr/>
            <p:nvPr/>
          </p:nvSpPr>
          <p:spPr>
            <a:xfrm>
              <a:off x="10822075" y="3175279"/>
              <a:ext cx="140677" cy="127614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80" name="文本框 179"/>
            <p:cNvSpPr txBox="1"/>
            <p:nvPr/>
          </p:nvSpPr>
          <p:spPr>
            <a:xfrm>
              <a:off x="11183815" y="3547067"/>
              <a:ext cx="763675" cy="406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写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11178384" y="4857577"/>
            <a:ext cx="1067060" cy="1474906"/>
            <a:chOff x="10822075" y="3175279"/>
            <a:chExt cx="1125415" cy="1276141"/>
          </a:xfrm>
        </p:grpSpPr>
        <p:sp>
          <p:nvSpPr>
            <p:cNvPr id="183" name="右大括号 182"/>
            <p:cNvSpPr/>
            <p:nvPr/>
          </p:nvSpPr>
          <p:spPr>
            <a:xfrm>
              <a:off x="10822075" y="3175279"/>
              <a:ext cx="140677" cy="1276141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07"/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11183815" y="3547067"/>
              <a:ext cx="763675" cy="382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写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6" name="标题 1">
            <a:extLst>
              <a:ext uri="{FF2B5EF4-FFF2-40B4-BE49-F238E27FC236}">
                <a16:creationId xmlns:a16="http://schemas.microsoft.com/office/drawing/2014/main" id="{611F0C96-89AB-4BE4-AD9E-DAD6523B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4.2.1 </a:t>
            </a:r>
            <a:r>
              <a:rPr lang="zh-CN" altLang="en-US" dirty="0"/>
              <a:t>静态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SRAM</a:t>
            </a:r>
            <a:r>
              <a:rPr lang="zh-CN" altLang="en-US" dirty="0"/>
              <a:t>）</a:t>
            </a:r>
          </a:p>
        </p:txBody>
      </p:sp>
      <p:sp>
        <p:nvSpPr>
          <p:cNvPr id="137" name="Rectangle 2">
            <a:extLst>
              <a:ext uri="{FF2B5EF4-FFF2-40B4-BE49-F238E27FC236}">
                <a16:creationId xmlns:a16="http://schemas.microsoft.com/office/drawing/2014/main" id="{C29694DF-23DF-4488-80DE-66CF7EC5B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2544" y="1524000"/>
            <a:ext cx="3686008" cy="3506203"/>
          </a:xfrm>
          <a:prstGeom prst="rect">
            <a:avLst/>
          </a:prstGeom>
          <a:solidFill>
            <a:srgbClr val="008000">
              <a:alpha val="20000"/>
            </a:srgbClr>
          </a:solidFill>
          <a:ln w="19050" algn="ctr">
            <a:noFill/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zh-CN">
              <a:latin typeface="+mn-ea"/>
            </a:endParaRPr>
          </a:p>
        </p:txBody>
      </p:sp>
      <p:sp>
        <p:nvSpPr>
          <p:cNvPr id="138" name="Rectangle 4">
            <a:extLst>
              <a:ext uri="{FF2B5EF4-FFF2-40B4-BE49-F238E27FC236}">
                <a16:creationId xmlns:a16="http://schemas.microsoft.com/office/drawing/2014/main" id="{EBC8CBF4-085A-4CF4-B808-DDA9160D6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207" y="2872539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4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39" name="Rectangle 5">
            <a:extLst>
              <a:ext uri="{FF2B5EF4-FFF2-40B4-BE49-F238E27FC236}">
                <a16:creationId xmlns:a16="http://schemas.microsoft.com/office/drawing/2014/main" id="{FDA86148-0C92-4428-993D-F283F33C7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084" y="2872539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3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40" name="Rectangle 6">
            <a:extLst>
              <a:ext uri="{FF2B5EF4-FFF2-40B4-BE49-F238E27FC236}">
                <a16:creationId xmlns:a16="http://schemas.microsoft.com/office/drawing/2014/main" id="{9D394C91-66BF-4F8E-B45A-A89C8249F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451" y="4487042"/>
            <a:ext cx="854075" cy="543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 err="1">
                <a:solidFill>
                  <a:srgbClr val="008000"/>
                </a:solidFill>
                <a:latin typeface="+mn-ea"/>
              </a:rPr>
              <a:t>V</a:t>
            </a:r>
            <a:r>
              <a:rPr lang="en-US" altLang="zh-CN" sz="1600" baseline="-25000" dirty="0" err="1">
                <a:solidFill>
                  <a:srgbClr val="008000"/>
                </a:solidFill>
                <a:latin typeface="+mn-ea"/>
              </a:rPr>
              <a:t>ss</a:t>
            </a:r>
            <a:r>
              <a:rPr lang="en-US" altLang="zh-CN" sz="1600" dirty="0">
                <a:solidFill>
                  <a:srgbClr val="008000"/>
                </a:solidFill>
                <a:latin typeface="+mn-ea"/>
              </a:rPr>
              <a:t>(0V)</a:t>
            </a:r>
          </a:p>
        </p:txBody>
      </p:sp>
      <p:sp>
        <p:nvSpPr>
          <p:cNvPr id="141" name="Line 7">
            <a:extLst>
              <a:ext uri="{FF2B5EF4-FFF2-40B4-BE49-F238E27FC236}">
                <a16:creationId xmlns:a16="http://schemas.microsoft.com/office/drawing/2014/main" id="{29C4E1FB-ED95-441F-ABDD-5F3C933271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3031" y="1793708"/>
            <a:ext cx="3865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42" name="Line 8">
            <a:extLst>
              <a:ext uri="{FF2B5EF4-FFF2-40B4-BE49-F238E27FC236}">
                <a16:creationId xmlns:a16="http://schemas.microsoft.com/office/drawing/2014/main" id="{10E0D052-DABB-4656-BADF-9C83BBF4114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81473" y="2423026"/>
            <a:ext cx="17081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43" name="Group 9">
            <a:extLst>
              <a:ext uri="{FF2B5EF4-FFF2-40B4-BE49-F238E27FC236}">
                <a16:creationId xmlns:a16="http://schemas.microsoft.com/office/drawing/2014/main" id="{646811B5-40F5-45C1-9B8F-ED1A08DF91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81473" y="2692734"/>
            <a:ext cx="449513" cy="359611"/>
            <a:chOff x="3360" y="2064"/>
            <a:chExt cx="240" cy="192"/>
          </a:xfrm>
        </p:grpSpPr>
        <p:sp>
          <p:nvSpPr>
            <p:cNvPr id="144" name="Line 10">
              <a:extLst>
                <a:ext uri="{FF2B5EF4-FFF2-40B4-BE49-F238E27FC236}">
                  <a16:creationId xmlns:a16="http://schemas.microsoft.com/office/drawing/2014/main" id="{FF1B0AC1-9689-447E-9B03-4CB26987CDB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56" y="20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5" name="Line 11">
              <a:extLst>
                <a:ext uri="{FF2B5EF4-FFF2-40B4-BE49-F238E27FC236}">
                  <a16:creationId xmlns:a16="http://schemas.microsoft.com/office/drawing/2014/main" id="{828DE3D8-C255-4670-8336-FD8AD645DE6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11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6" name="Line 12">
              <a:extLst>
                <a:ext uri="{FF2B5EF4-FFF2-40B4-BE49-F238E27FC236}">
                  <a16:creationId xmlns:a16="http://schemas.microsoft.com/office/drawing/2014/main" id="{10F4EF89-0B7A-4D5D-B6E8-5B6E3ADDE81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7" name="Line 13">
              <a:extLst>
                <a:ext uri="{FF2B5EF4-FFF2-40B4-BE49-F238E27FC236}">
                  <a16:creationId xmlns:a16="http://schemas.microsoft.com/office/drawing/2014/main" id="{29D88F58-2830-4931-8EEE-8B845B537F4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2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8" name="Line 14">
              <a:extLst>
                <a:ext uri="{FF2B5EF4-FFF2-40B4-BE49-F238E27FC236}">
                  <a16:creationId xmlns:a16="http://schemas.microsoft.com/office/drawing/2014/main" id="{D6ACF254-0499-472B-90FB-16F28A648EC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49" name="Line 15">
            <a:extLst>
              <a:ext uri="{FF2B5EF4-FFF2-40B4-BE49-F238E27FC236}">
                <a16:creationId xmlns:a16="http://schemas.microsoft.com/office/drawing/2014/main" id="{F102B18F-3902-4CF6-BE6F-77B2565BCCF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930986" y="2423026"/>
            <a:ext cx="0" cy="449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0" name="Line 16">
            <a:extLst>
              <a:ext uri="{FF2B5EF4-FFF2-40B4-BE49-F238E27FC236}">
                <a16:creationId xmlns:a16="http://schemas.microsoft.com/office/drawing/2014/main" id="{ED207AF0-7727-47BB-AD71-DFC9F5D03CE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81473" y="2423026"/>
            <a:ext cx="0" cy="359611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1" name="Line 17">
            <a:extLst>
              <a:ext uri="{FF2B5EF4-FFF2-40B4-BE49-F238E27FC236}">
                <a16:creationId xmlns:a16="http://schemas.microsoft.com/office/drawing/2014/main" id="{B0105177-68F0-466E-96DD-C20DC674328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81473" y="2962442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2" name="Line 19">
            <a:extLst>
              <a:ext uri="{FF2B5EF4-FFF2-40B4-BE49-F238E27FC236}">
                <a16:creationId xmlns:a16="http://schemas.microsoft.com/office/drawing/2014/main" id="{7E1E6830-7403-4A1A-AB1B-DC1C5EE286E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189623" y="2423026"/>
            <a:ext cx="0" cy="359611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53" name="Line 20">
            <a:extLst>
              <a:ext uri="{FF2B5EF4-FFF2-40B4-BE49-F238E27FC236}">
                <a16:creationId xmlns:a16="http://schemas.microsoft.com/office/drawing/2014/main" id="{A54516A5-8064-4AE3-966E-559FB7BA23A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740110" y="2423026"/>
            <a:ext cx="0" cy="4495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54" name="Group 21">
            <a:extLst>
              <a:ext uri="{FF2B5EF4-FFF2-40B4-BE49-F238E27FC236}">
                <a16:creationId xmlns:a16="http://schemas.microsoft.com/office/drawing/2014/main" id="{5A0B786C-72D3-48FE-B6DB-9E15264F2E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40110" y="2692734"/>
            <a:ext cx="449513" cy="359611"/>
            <a:chOff x="4032" y="2064"/>
            <a:chExt cx="240" cy="192"/>
          </a:xfrm>
        </p:grpSpPr>
        <p:sp>
          <p:nvSpPr>
            <p:cNvPr id="155" name="Line 22">
              <a:extLst>
                <a:ext uri="{FF2B5EF4-FFF2-40B4-BE49-F238E27FC236}">
                  <a16:creationId xmlns:a16="http://schemas.microsoft.com/office/drawing/2014/main" id="{1EBB556E-072A-4D44-89C8-2E019E3FDB7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0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6" name="Line 23">
              <a:extLst>
                <a:ext uri="{FF2B5EF4-FFF2-40B4-BE49-F238E27FC236}">
                  <a16:creationId xmlns:a16="http://schemas.microsoft.com/office/drawing/2014/main" id="{6C5F5737-770E-4B36-874D-91A2827BFBD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28" y="211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7" name="Line 24">
              <a:extLst>
                <a:ext uri="{FF2B5EF4-FFF2-40B4-BE49-F238E27FC236}">
                  <a16:creationId xmlns:a16="http://schemas.microsoft.com/office/drawing/2014/main" id="{4B9BBC41-05A6-485F-BA8E-A94FB11A566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11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3" name="Line 25">
              <a:extLst>
                <a:ext uri="{FF2B5EF4-FFF2-40B4-BE49-F238E27FC236}">
                  <a16:creationId xmlns:a16="http://schemas.microsoft.com/office/drawing/2014/main" id="{8B817797-444C-4AB5-ABFE-90EF896D975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20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69" name="Line 26">
              <a:extLst>
                <a:ext uri="{FF2B5EF4-FFF2-40B4-BE49-F238E27FC236}">
                  <a16:creationId xmlns:a16="http://schemas.microsoft.com/office/drawing/2014/main" id="{B2B236A3-185B-44AE-A044-0C70141AAE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2" y="216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70" name="Group 27">
            <a:extLst>
              <a:ext uri="{FF2B5EF4-FFF2-40B4-BE49-F238E27FC236}">
                <a16:creationId xmlns:a16="http://schemas.microsoft.com/office/drawing/2014/main" id="{437E4E3A-A566-447C-B264-32E1983994B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81473" y="3591760"/>
            <a:ext cx="449513" cy="359611"/>
            <a:chOff x="3360" y="2544"/>
            <a:chExt cx="240" cy="192"/>
          </a:xfrm>
        </p:grpSpPr>
        <p:sp>
          <p:nvSpPr>
            <p:cNvPr id="173" name="Line 28">
              <a:extLst>
                <a:ext uri="{FF2B5EF4-FFF2-40B4-BE49-F238E27FC236}">
                  <a16:creationId xmlns:a16="http://schemas.microsoft.com/office/drawing/2014/main" id="{3A6450CF-18C5-4BDE-AC82-9B407135A31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C08EEF7F-D974-48A9-8EEE-62BF9F7DC8A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" name="Line 30">
              <a:extLst>
                <a:ext uri="{FF2B5EF4-FFF2-40B4-BE49-F238E27FC236}">
                  <a16:creationId xmlns:a16="http://schemas.microsoft.com/office/drawing/2014/main" id="{4881A5F5-3DAE-4622-A3CF-D20AC4DD80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7" name="Line 31">
              <a:extLst>
                <a:ext uri="{FF2B5EF4-FFF2-40B4-BE49-F238E27FC236}">
                  <a16:creationId xmlns:a16="http://schemas.microsoft.com/office/drawing/2014/main" id="{5440BD9F-E7E7-4918-8E99-4CD34D96C4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8" name="Line 32">
              <a:extLst>
                <a:ext uri="{FF2B5EF4-FFF2-40B4-BE49-F238E27FC236}">
                  <a16:creationId xmlns:a16="http://schemas.microsoft.com/office/drawing/2014/main" id="{EACBDC63-9F2C-45C3-A53A-79C3501E3CA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89" name="Line 33">
            <a:extLst>
              <a:ext uri="{FF2B5EF4-FFF2-40B4-BE49-F238E27FC236}">
                <a16:creationId xmlns:a16="http://schemas.microsoft.com/office/drawing/2014/main" id="{93E3FB53-75E0-4A84-912F-0E21D7C49F1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81473" y="3322053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0" name="Line 34">
            <a:extLst>
              <a:ext uri="{FF2B5EF4-FFF2-40B4-BE49-F238E27FC236}">
                <a16:creationId xmlns:a16="http://schemas.microsoft.com/office/drawing/2014/main" id="{F4C6AB6F-1FF7-43ED-BE2B-DCE0E42E448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189623" y="3322053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191" name="Group 35">
            <a:extLst>
              <a:ext uri="{FF2B5EF4-FFF2-40B4-BE49-F238E27FC236}">
                <a16:creationId xmlns:a16="http://schemas.microsoft.com/office/drawing/2014/main" id="{590454D8-4698-483C-AA81-A69A91E6C0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40110" y="3591760"/>
            <a:ext cx="449513" cy="359611"/>
            <a:chOff x="4032" y="2544"/>
            <a:chExt cx="240" cy="192"/>
          </a:xfrm>
        </p:grpSpPr>
        <p:sp>
          <p:nvSpPr>
            <p:cNvPr id="192" name="Line 36">
              <a:extLst>
                <a:ext uri="{FF2B5EF4-FFF2-40B4-BE49-F238E27FC236}">
                  <a16:creationId xmlns:a16="http://schemas.microsoft.com/office/drawing/2014/main" id="{0544302D-A3F6-4B91-87EC-607A68FE0FB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3" name="Line 37">
              <a:extLst>
                <a:ext uri="{FF2B5EF4-FFF2-40B4-BE49-F238E27FC236}">
                  <a16:creationId xmlns:a16="http://schemas.microsoft.com/office/drawing/2014/main" id="{EFA97091-55F3-4654-90D0-2BB37C3D048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4" name="Line 38">
              <a:extLst>
                <a:ext uri="{FF2B5EF4-FFF2-40B4-BE49-F238E27FC236}">
                  <a16:creationId xmlns:a16="http://schemas.microsoft.com/office/drawing/2014/main" id="{E4722CC4-4581-477F-8B05-15C32F91F8A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5" name="Line 39">
              <a:extLst>
                <a:ext uri="{FF2B5EF4-FFF2-40B4-BE49-F238E27FC236}">
                  <a16:creationId xmlns:a16="http://schemas.microsoft.com/office/drawing/2014/main" id="{75649E5B-C641-41F7-9DC6-BF2A555E894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96" name="Line 40">
              <a:extLst>
                <a:ext uri="{FF2B5EF4-FFF2-40B4-BE49-F238E27FC236}">
                  <a16:creationId xmlns:a16="http://schemas.microsoft.com/office/drawing/2014/main" id="{A6E98A58-4975-4A91-B38E-F666496D43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197" name="Line 44">
            <a:extLst>
              <a:ext uri="{FF2B5EF4-FFF2-40B4-BE49-F238E27FC236}">
                <a16:creationId xmlns:a16="http://schemas.microsoft.com/office/drawing/2014/main" id="{9BF82CB3-1590-4C77-831F-321C90E755E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81473" y="4400884"/>
            <a:ext cx="1708150" cy="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8" name="Line 45">
            <a:extLst>
              <a:ext uri="{FF2B5EF4-FFF2-40B4-BE49-F238E27FC236}">
                <a16:creationId xmlns:a16="http://schemas.microsoft.com/office/drawing/2014/main" id="{CA37B960-540A-4E7E-9226-7C58885FCA2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481473" y="3861468"/>
            <a:ext cx="0" cy="539416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99" name="Line 46">
            <a:extLst>
              <a:ext uri="{FF2B5EF4-FFF2-40B4-BE49-F238E27FC236}">
                <a16:creationId xmlns:a16="http://schemas.microsoft.com/office/drawing/2014/main" id="{7A3B983D-41D1-4A56-B4E2-3D209FC27E4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189623" y="3861468"/>
            <a:ext cx="0" cy="539416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00" name="Line 47">
            <a:extLst>
              <a:ext uri="{FF2B5EF4-FFF2-40B4-BE49-F238E27FC236}">
                <a16:creationId xmlns:a16="http://schemas.microsoft.com/office/drawing/2014/main" id="{594A849D-4F2A-43FD-AA1C-6FC5A84D5AD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189623" y="2962442"/>
            <a:ext cx="0" cy="35961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C1FE32E4-A210-456A-971F-345824215978}"/>
              </a:ext>
            </a:extLst>
          </p:cNvPr>
          <p:cNvGrpSpPr/>
          <p:nvPr/>
        </p:nvGrpSpPr>
        <p:grpSpPr>
          <a:xfrm>
            <a:off x="2118855" y="3322053"/>
            <a:ext cx="2430379" cy="449513"/>
            <a:chOff x="2788653" y="3093453"/>
            <a:chExt cx="2430379" cy="449513"/>
          </a:xfrm>
        </p:grpSpPr>
        <p:sp>
          <p:nvSpPr>
            <p:cNvPr id="202" name="Line 18">
              <a:extLst>
                <a:ext uri="{FF2B5EF4-FFF2-40B4-BE49-F238E27FC236}">
                  <a16:creationId xmlns:a16="http://schemas.microsoft.com/office/drawing/2014/main" id="{1E00361C-AA13-4151-8212-9255FBD131D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151271" y="3093453"/>
              <a:ext cx="5394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3" name="Line 41">
              <a:extLst>
                <a:ext uri="{FF2B5EF4-FFF2-40B4-BE49-F238E27FC236}">
                  <a16:creationId xmlns:a16="http://schemas.microsoft.com/office/drawing/2014/main" id="{AC99CBE4-2061-4AF8-AB64-11BA24696B4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20005" y="3093453"/>
              <a:ext cx="5394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4" name="Line 42">
              <a:extLst>
                <a:ext uri="{FF2B5EF4-FFF2-40B4-BE49-F238E27FC236}">
                  <a16:creationId xmlns:a16="http://schemas.microsoft.com/office/drawing/2014/main" id="{FF6C4D96-0325-4A23-82EF-76E5C71E759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600784" y="3093453"/>
              <a:ext cx="719221" cy="4495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5" name="Line 43">
              <a:extLst>
                <a:ext uri="{FF2B5EF4-FFF2-40B4-BE49-F238E27FC236}">
                  <a16:creationId xmlns:a16="http://schemas.microsoft.com/office/drawing/2014/main" id="{8D030B98-1858-46CF-8E92-0D74ACFE21F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90687" y="3093453"/>
              <a:ext cx="719221" cy="4495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6" name="Line 48">
              <a:extLst>
                <a:ext uri="{FF2B5EF4-FFF2-40B4-BE49-F238E27FC236}">
                  <a16:creationId xmlns:a16="http://schemas.microsoft.com/office/drawing/2014/main" id="{C7BA8198-6CE8-45DB-9511-FBE0965D62D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88653" y="3093453"/>
              <a:ext cx="3596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07" name="Line 49">
              <a:extLst>
                <a:ext uri="{FF2B5EF4-FFF2-40B4-BE49-F238E27FC236}">
                  <a16:creationId xmlns:a16="http://schemas.microsoft.com/office/drawing/2014/main" id="{79339ED0-0D54-4AA3-9974-4CEEB707701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59421" y="3093453"/>
              <a:ext cx="35961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08" name="Group 50">
            <a:extLst>
              <a:ext uri="{FF2B5EF4-FFF2-40B4-BE49-F238E27FC236}">
                <a16:creationId xmlns:a16="http://schemas.microsoft.com/office/drawing/2014/main" id="{5FAE60CF-43D9-4197-8A93-6F5491115837}"/>
              </a:ext>
            </a:extLst>
          </p:cNvPr>
          <p:cNvGrpSpPr>
            <a:grpSpLocks/>
          </p:cNvGrpSpPr>
          <p:nvPr/>
        </p:nvGrpSpPr>
        <p:grpSpPr bwMode="auto">
          <a:xfrm>
            <a:off x="1852155" y="2870671"/>
            <a:ext cx="2968660" cy="451387"/>
            <a:chOff x="720" y="1727"/>
            <a:chExt cx="1585" cy="241"/>
          </a:xfrm>
        </p:grpSpPr>
        <p:grpSp>
          <p:nvGrpSpPr>
            <p:cNvPr id="209" name="Group 51">
              <a:extLst>
                <a:ext uri="{FF2B5EF4-FFF2-40B4-BE49-F238E27FC236}">
                  <a16:creationId xmlns:a16="http://schemas.microsoft.com/office/drawing/2014/main" id="{7A12C73F-0BC5-4622-ABDE-9B3E547DA8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 flipV="1">
              <a:off x="696" y="1752"/>
              <a:ext cx="240" cy="192"/>
              <a:chOff x="3360" y="2544"/>
              <a:chExt cx="240" cy="192"/>
            </a:xfrm>
          </p:grpSpPr>
          <p:sp>
            <p:nvSpPr>
              <p:cNvPr id="216" name="Line 52">
                <a:extLst>
                  <a:ext uri="{FF2B5EF4-FFF2-40B4-BE49-F238E27FC236}">
                    <a16:creationId xmlns:a16="http://schemas.microsoft.com/office/drawing/2014/main" id="{C1C91C12-8CA2-4052-9BE6-CFDF380CE72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7" name="Line 53">
                <a:extLst>
                  <a:ext uri="{FF2B5EF4-FFF2-40B4-BE49-F238E27FC236}">
                    <a16:creationId xmlns:a16="http://schemas.microsoft.com/office/drawing/2014/main" id="{55E71AAC-938B-4A77-8328-9167EC4C7BF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8" name="Line 54">
                <a:extLst>
                  <a:ext uri="{FF2B5EF4-FFF2-40B4-BE49-F238E27FC236}">
                    <a16:creationId xmlns:a16="http://schemas.microsoft.com/office/drawing/2014/main" id="{4AD5504E-B64E-42FE-B017-67D42FDBBDD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" name="Line 55">
                <a:extLst>
                  <a:ext uri="{FF2B5EF4-FFF2-40B4-BE49-F238E27FC236}">
                    <a16:creationId xmlns:a16="http://schemas.microsoft.com/office/drawing/2014/main" id="{700EEC04-3036-4A56-8C14-24E57E542C8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" name="Line 56">
                <a:extLst>
                  <a:ext uri="{FF2B5EF4-FFF2-40B4-BE49-F238E27FC236}">
                    <a16:creationId xmlns:a16="http://schemas.microsoft.com/office/drawing/2014/main" id="{D2F176F8-704E-4585-B95A-1C3C66891BC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0" name="Group 57">
              <a:extLst>
                <a:ext uri="{FF2B5EF4-FFF2-40B4-BE49-F238E27FC236}">
                  <a16:creationId xmlns:a16="http://schemas.microsoft.com/office/drawing/2014/main" id="{8254E05B-590A-46EC-ACAD-AE6640CE6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 flipV="1">
              <a:off x="2088" y="1752"/>
              <a:ext cx="241" cy="192"/>
              <a:chOff x="3360" y="2544"/>
              <a:chExt cx="241" cy="192"/>
            </a:xfrm>
          </p:grpSpPr>
          <p:sp>
            <p:nvSpPr>
              <p:cNvPr id="211" name="Line 58">
                <a:extLst>
                  <a:ext uri="{FF2B5EF4-FFF2-40B4-BE49-F238E27FC236}">
                    <a16:creationId xmlns:a16="http://schemas.microsoft.com/office/drawing/2014/main" id="{FBD62308-BBFD-4EE7-B90B-E42C2A115BB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2" name="Line 59">
                <a:extLst>
                  <a:ext uri="{FF2B5EF4-FFF2-40B4-BE49-F238E27FC236}">
                    <a16:creationId xmlns:a16="http://schemas.microsoft.com/office/drawing/2014/main" id="{435FB013-D980-47B4-8765-3E5005523A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3" name="Line 60">
                <a:extLst>
                  <a:ext uri="{FF2B5EF4-FFF2-40B4-BE49-F238E27FC236}">
                    <a16:creationId xmlns:a16="http://schemas.microsoft.com/office/drawing/2014/main" id="{CA1576EA-3891-4EF2-9412-C7D88383EAC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4" name="Line 61">
                <a:extLst>
                  <a:ext uri="{FF2B5EF4-FFF2-40B4-BE49-F238E27FC236}">
                    <a16:creationId xmlns:a16="http://schemas.microsoft.com/office/drawing/2014/main" id="{43FAFF4A-937F-4522-933C-7AF8F3367AF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5" name="Line 62">
                <a:extLst>
                  <a:ext uri="{FF2B5EF4-FFF2-40B4-BE49-F238E27FC236}">
                    <a16:creationId xmlns:a16="http://schemas.microsoft.com/office/drawing/2014/main" id="{F802F985-EEDE-49BA-BC09-D2827B49A3F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5" y="2641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221" name="Group 63">
            <a:extLst>
              <a:ext uri="{FF2B5EF4-FFF2-40B4-BE49-F238E27FC236}">
                <a16:creationId xmlns:a16="http://schemas.microsoft.com/office/drawing/2014/main" id="{E8D6A66B-EAFA-43EF-8EA7-FBF90009F947}"/>
              </a:ext>
            </a:extLst>
          </p:cNvPr>
          <p:cNvGrpSpPr>
            <a:grpSpLocks/>
          </p:cNvGrpSpPr>
          <p:nvPr/>
        </p:nvGrpSpPr>
        <p:grpSpPr bwMode="auto">
          <a:xfrm>
            <a:off x="1762252" y="3322053"/>
            <a:ext cx="179805" cy="2157663"/>
            <a:chOff x="672" y="1968"/>
            <a:chExt cx="96" cy="1152"/>
          </a:xfrm>
        </p:grpSpPr>
        <p:sp>
          <p:nvSpPr>
            <p:cNvPr id="222" name="Line 64">
              <a:extLst>
                <a:ext uri="{FF2B5EF4-FFF2-40B4-BE49-F238E27FC236}">
                  <a16:creationId xmlns:a16="http://schemas.microsoft.com/office/drawing/2014/main" id="{7E31D0A3-5D86-4B75-88FE-798AB9F31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968"/>
              <a:ext cx="0" cy="1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3" name="Line 65">
              <a:extLst>
                <a:ext uri="{FF2B5EF4-FFF2-40B4-BE49-F238E27FC236}">
                  <a16:creationId xmlns:a16="http://schemas.microsoft.com/office/drawing/2014/main" id="{C3ECAA49-25C9-4651-825D-EAD2751F6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24" name="Group 66">
            <a:extLst>
              <a:ext uri="{FF2B5EF4-FFF2-40B4-BE49-F238E27FC236}">
                <a16:creationId xmlns:a16="http://schemas.microsoft.com/office/drawing/2014/main" id="{3D7E0384-1F2B-4D55-A385-867B5BA7DEC8}"/>
              </a:ext>
            </a:extLst>
          </p:cNvPr>
          <p:cNvGrpSpPr>
            <a:grpSpLocks/>
          </p:cNvGrpSpPr>
          <p:nvPr/>
        </p:nvGrpSpPr>
        <p:grpSpPr bwMode="auto">
          <a:xfrm>
            <a:off x="4729039" y="3322053"/>
            <a:ext cx="179805" cy="2157663"/>
            <a:chOff x="2256" y="1968"/>
            <a:chExt cx="96" cy="1152"/>
          </a:xfrm>
        </p:grpSpPr>
        <p:sp>
          <p:nvSpPr>
            <p:cNvPr id="225" name="Line 67">
              <a:extLst>
                <a:ext uri="{FF2B5EF4-FFF2-40B4-BE49-F238E27FC236}">
                  <a16:creationId xmlns:a16="http://schemas.microsoft.com/office/drawing/2014/main" id="{423A0103-BB32-4B8F-91DD-95D9404DD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968"/>
              <a:ext cx="0" cy="1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26" name="Line 68">
              <a:extLst>
                <a:ext uri="{FF2B5EF4-FFF2-40B4-BE49-F238E27FC236}">
                  <a16:creationId xmlns:a16="http://schemas.microsoft.com/office/drawing/2014/main" id="{C332FE36-F615-42EB-BD01-D447232454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196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27" name="Group 69">
            <a:extLst>
              <a:ext uri="{FF2B5EF4-FFF2-40B4-BE49-F238E27FC236}">
                <a16:creationId xmlns:a16="http://schemas.microsoft.com/office/drawing/2014/main" id="{36E46679-4196-4254-A020-843F31DBD855}"/>
              </a:ext>
            </a:extLst>
          </p:cNvPr>
          <p:cNvGrpSpPr>
            <a:grpSpLocks/>
          </p:cNvGrpSpPr>
          <p:nvPr/>
        </p:nvGrpSpPr>
        <p:grpSpPr bwMode="auto">
          <a:xfrm>
            <a:off x="3290597" y="4400884"/>
            <a:ext cx="89903" cy="269708"/>
            <a:chOff x="3744" y="2880"/>
            <a:chExt cx="96" cy="288"/>
          </a:xfrm>
        </p:grpSpPr>
        <p:sp>
          <p:nvSpPr>
            <p:cNvPr id="228" name="Line 70">
              <a:extLst>
                <a:ext uri="{FF2B5EF4-FFF2-40B4-BE49-F238E27FC236}">
                  <a16:creationId xmlns:a16="http://schemas.microsoft.com/office/drawing/2014/main" id="{933FD455-23C8-4D04-9FCE-953F54E03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8000"/>
                </a:solidFill>
                <a:latin typeface="+mn-ea"/>
              </a:endParaRPr>
            </a:p>
          </p:txBody>
        </p:sp>
        <p:sp>
          <p:nvSpPr>
            <p:cNvPr id="229" name="Oval 71">
              <a:extLst>
                <a:ext uri="{FF2B5EF4-FFF2-40B4-BE49-F238E27FC236}">
                  <a16:creationId xmlns:a16="http://schemas.microsoft.com/office/drawing/2014/main" id="{2493F1D0-3D8B-4656-9389-BA56B8F5F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zh-CN">
                <a:solidFill>
                  <a:srgbClr val="008000"/>
                </a:solidFill>
                <a:latin typeface="+mn-ea"/>
              </a:endParaRPr>
            </a:p>
          </p:txBody>
        </p:sp>
      </p:grpSp>
      <p:grpSp>
        <p:nvGrpSpPr>
          <p:cNvPr id="230" name="Group 72">
            <a:extLst>
              <a:ext uri="{FF2B5EF4-FFF2-40B4-BE49-F238E27FC236}">
                <a16:creationId xmlns:a16="http://schemas.microsoft.com/office/drawing/2014/main" id="{437851DB-7160-4626-A430-C197E032226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290597" y="2153318"/>
            <a:ext cx="89903" cy="269708"/>
            <a:chOff x="3744" y="2880"/>
            <a:chExt cx="96" cy="288"/>
          </a:xfrm>
        </p:grpSpPr>
        <p:sp>
          <p:nvSpPr>
            <p:cNvPr id="231" name="Line 73">
              <a:extLst>
                <a:ext uri="{FF2B5EF4-FFF2-40B4-BE49-F238E27FC236}">
                  <a16:creationId xmlns:a16="http://schemas.microsoft.com/office/drawing/2014/main" id="{94DAF851-E4E7-43E3-9984-DD9FFA370C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32" name="Oval 74">
              <a:extLst>
                <a:ext uri="{FF2B5EF4-FFF2-40B4-BE49-F238E27FC236}">
                  <a16:creationId xmlns:a16="http://schemas.microsoft.com/office/drawing/2014/main" id="{52C022AD-DA7D-4523-B7DA-A92DCF132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solidFill>
              <a:srgbClr val="FF0000"/>
            </a:solidFill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algn="r"/>
              <a:endParaRPr lang="zh-CN" altLang="zh-CN">
                <a:latin typeface="+mn-ea"/>
              </a:endParaRPr>
            </a:p>
          </p:txBody>
        </p:sp>
      </p:grpSp>
      <p:sp>
        <p:nvSpPr>
          <p:cNvPr id="233" name="Line 75">
            <a:extLst>
              <a:ext uri="{FF2B5EF4-FFF2-40B4-BE49-F238E27FC236}">
                <a16:creationId xmlns:a16="http://schemas.microsoft.com/office/drawing/2014/main" id="{2C472655-6717-44CB-B175-6C79E16F3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1960" y="1793708"/>
            <a:ext cx="0" cy="10788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34" name="Line 76">
            <a:extLst>
              <a:ext uri="{FF2B5EF4-FFF2-40B4-BE49-F238E27FC236}">
                <a16:creationId xmlns:a16="http://schemas.microsoft.com/office/drawing/2014/main" id="{AE40F9D7-7011-4833-9721-2551AE8AD6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9136" y="1793708"/>
            <a:ext cx="0" cy="10788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35" name="Group 77">
            <a:extLst>
              <a:ext uri="{FF2B5EF4-FFF2-40B4-BE49-F238E27FC236}">
                <a16:creationId xmlns:a16="http://schemas.microsoft.com/office/drawing/2014/main" id="{B417C2CE-15F8-4142-BE05-BC63147D0A7A}"/>
              </a:ext>
            </a:extLst>
          </p:cNvPr>
          <p:cNvGrpSpPr>
            <a:grpSpLocks/>
          </p:cNvGrpSpPr>
          <p:nvPr/>
        </p:nvGrpSpPr>
        <p:grpSpPr bwMode="auto">
          <a:xfrm>
            <a:off x="1762252" y="5389813"/>
            <a:ext cx="3146592" cy="359611"/>
            <a:chOff x="672" y="3072"/>
            <a:chExt cx="1680" cy="192"/>
          </a:xfrm>
        </p:grpSpPr>
        <p:grpSp>
          <p:nvGrpSpPr>
            <p:cNvPr id="236" name="Group 78">
              <a:extLst>
                <a:ext uri="{FF2B5EF4-FFF2-40B4-BE49-F238E27FC236}">
                  <a16:creationId xmlns:a16="http://schemas.microsoft.com/office/drawing/2014/main" id="{729FB1CD-DB84-4446-9EAA-06C81508EB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2" y="3072"/>
              <a:ext cx="240" cy="192"/>
              <a:chOff x="3360" y="2544"/>
              <a:chExt cx="240" cy="192"/>
            </a:xfrm>
          </p:grpSpPr>
          <p:sp>
            <p:nvSpPr>
              <p:cNvPr id="243" name="Line 79">
                <a:extLst>
                  <a:ext uri="{FF2B5EF4-FFF2-40B4-BE49-F238E27FC236}">
                    <a16:creationId xmlns:a16="http://schemas.microsoft.com/office/drawing/2014/main" id="{B438712A-359E-4F97-B2B9-41F7FB925E0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4" name="Line 80">
                <a:extLst>
                  <a:ext uri="{FF2B5EF4-FFF2-40B4-BE49-F238E27FC236}">
                    <a16:creationId xmlns:a16="http://schemas.microsoft.com/office/drawing/2014/main" id="{79B3D002-99FA-4154-9665-51E45DFFB6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5" name="Line 81">
                <a:extLst>
                  <a:ext uri="{FF2B5EF4-FFF2-40B4-BE49-F238E27FC236}">
                    <a16:creationId xmlns:a16="http://schemas.microsoft.com/office/drawing/2014/main" id="{A888228A-9D51-42C7-88E2-97A3E7FE027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6" name="Line 82">
                <a:extLst>
                  <a:ext uri="{FF2B5EF4-FFF2-40B4-BE49-F238E27FC236}">
                    <a16:creationId xmlns:a16="http://schemas.microsoft.com/office/drawing/2014/main" id="{BDA39E96-5516-46A2-8972-C155D9E8C4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7" name="Line 83">
                <a:extLst>
                  <a:ext uri="{FF2B5EF4-FFF2-40B4-BE49-F238E27FC236}">
                    <a16:creationId xmlns:a16="http://schemas.microsoft.com/office/drawing/2014/main" id="{FFB8E2D4-2820-4B61-92EA-4F91C64C17F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37" name="Group 84">
              <a:extLst>
                <a:ext uri="{FF2B5EF4-FFF2-40B4-BE49-F238E27FC236}">
                  <a16:creationId xmlns:a16="http://schemas.microsoft.com/office/drawing/2014/main" id="{E9B3BD17-C691-4AA7-80D8-12532533F56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12" y="3072"/>
              <a:ext cx="240" cy="192"/>
              <a:chOff x="4032" y="2544"/>
              <a:chExt cx="240" cy="192"/>
            </a:xfrm>
          </p:grpSpPr>
          <p:sp>
            <p:nvSpPr>
              <p:cNvPr id="238" name="Line 85">
                <a:extLst>
                  <a:ext uri="{FF2B5EF4-FFF2-40B4-BE49-F238E27FC236}">
                    <a16:creationId xmlns:a16="http://schemas.microsoft.com/office/drawing/2014/main" id="{34ED881A-5170-4C19-BC90-1390D1C64B9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39" name="Line 86">
                <a:extLst>
                  <a:ext uri="{FF2B5EF4-FFF2-40B4-BE49-F238E27FC236}">
                    <a16:creationId xmlns:a16="http://schemas.microsoft.com/office/drawing/2014/main" id="{6CDBBD0B-6FF0-44B5-9910-9BC609C2CC1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0" name="Line 87">
                <a:extLst>
                  <a:ext uri="{FF2B5EF4-FFF2-40B4-BE49-F238E27FC236}">
                    <a16:creationId xmlns:a16="http://schemas.microsoft.com/office/drawing/2014/main" id="{CD2B057D-93D6-42AF-A546-50931DF206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1" name="Line 88">
                <a:extLst>
                  <a:ext uri="{FF2B5EF4-FFF2-40B4-BE49-F238E27FC236}">
                    <a16:creationId xmlns:a16="http://schemas.microsoft.com/office/drawing/2014/main" id="{21B91624-095F-450E-82B0-17131693891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42" name="Line 89">
                <a:extLst>
                  <a:ext uri="{FF2B5EF4-FFF2-40B4-BE49-F238E27FC236}">
                    <a16:creationId xmlns:a16="http://schemas.microsoft.com/office/drawing/2014/main" id="{2428B5C2-39D5-4124-A8B5-D5CFD2BC2A0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248" name="Line 90">
            <a:extLst>
              <a:ext uri="{FF2B5EF4-FFF2-40B4-BE49-F238E27FC236}">
                <a16:creationId xmlns:a16="http://schemas.microsoft.com/office/drawing/2014/main" id="{766B4420-9FAC-4445-A973-E396428225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765" y="5569618"/>
            <a:ext cx="224756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49" name="Group 91">
            <a:extLst>
              <a:ext uri="{FF2B5EF4-FFF2-40B4-BE49-F238E27FC236}">
                <a16:creationId xmlns:a16="http://schemas.microsoft.com/office/drawing/2014/main" id="{9432F42B-38B2-40A6-A5F7-E4BE1FBACF30}"/>
              </a:ext>
            </a:extLst>
          </p:cNvPr>
          <p:cNvGrpSpPr>
            <a:grpSpLocks/>
          </p:cNvGrpSpPr>
          <p:nvPr/>
        </p:nvGrpSpPr>
        <p:grpSpPr bwMode="auto">
          <a:xfrm>
            <a:off x="1762252" y="5659521"/>
            <a:ext cx="3146592" cy="629318"/>
            <a:chOff x="672" y="3216"/>
            <a:chExt cx="1680" cy="336"/>
          </a:xfrm>
        </p:grpSpPr>
        <p:sp>
          <p:nvSpPr>
            <p:cNvPr id="250" name="Line 92">
              <a:extLst>
                <a:ext uri="{FF2B5EF4-FFF2-40B4-BE49-F238E27FC236}">
                  <a16:creationId xmlns:a16="http://schemas.microsoft.com/office/drawing/2014/main" id="{B0530B0E-1496-48F9-BBDD-134084AE61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21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51" name="Line 93">
              <a:extLst>
                <a:ext uri="{FF2B5EF4-FFF2-40B4-BE49-F238E27FC236}">
                  <a16:creationId xmlns:a16="http://schemas.microsoft.com/office/drawing/2014/main" id="{C644DBF8-C022-402D-AD66-F61CC6131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21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52" name="Line 94">
            <a:extLst>
              <a:ext uri="{FF2B5EF4-FFF2-40B4-BE49-F238E27FC236}">
                <a16:creationId xmlns:a16="http://schemas.microsoft.com/office/drawing/2014/main" id="{7502F04D-6B00-47B5-AF46-E33FF39C28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0597" y="5569618"/>
            <a:ext cx="0" cy="71922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3" name="Rectangle 95">
            <a:extLst>
              <a:ext uri="{FF2B5EF4-FFF2-40B4-BE49-F238E27FC236}">
                <a16:creationId xmlns:a16="http://schemas.microsoft.com/office/drawing/2014/main" id="{8DC5E42F-E03E-41DF-93EB-53C42E062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084" y="3861468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1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54" name="Rectangle 96">
            <a:extLst>
              <a:ext uri="{FF2B5EF4-FFF2-40B4-BE49-F238E27FC236}">
                <a16:creationId xmlns:a16="http://schemas.microsoft.com/office/drawing/2014/main" id="{F723759D-73BA-4CC3-B5DC-ECA5A0C56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207" y="3861468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2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55" name="Rectangle 97">
            <a:extLst>
              <a:ext uri="{FF2B5EF4-FFF2-40B4-BE49-F238E27FC236}">
                <a16:creationId xmlns:a16="http://schemas.microsoft.com/office/drawing/2014/main" id="{2B729EF4-6E53-448C-955E-79BA38816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155" y="3322053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5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56" name="Rectangle 98">
            <a:extLst>
              <a:ext uri="{FF2B5EF4-FFF2-40B4-BE49-F238E27FC236}">
                <a16:creationId xmlns:a16="http://schemas.microsoft.com/office/drawing/2014/main" id="{B98CF369-2DC1-473E-A3D3-61B0F1276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1960" y="5120105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7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57" name="Rectangle 99">
            <a:extLst>
              <a:ext uri="{FF2B5EF4-FFF2-40B4-BE49-F238E27FC236}">
                <a16:creationId xmlns:a16="http://schemas.microsoft.com/office/drawing/2014/main" id="{B838C140-88C5-4E79-8EF3-AFD65258E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9428" y="5120105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8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58" name="Rectangle 100">
            <a:extLst>
              <a:ext uri="{FF2B5EF4-FFF2-40B4-BE49-F238E27FC236}">
                <a16:creationId xmlns:a16="http://schemas.microsoft.com/office/drawing/2014/main" id="{1B04E672-F032-4D85-867A-90E8EF282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9136" y="3322053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T</a:t>
            </a:r>
            <a:r>
              <a:rPr lang="en-US" altLang="zh-CN" sz="1600" baseline="-25000" dirty="0">
                <a:latin typeface="+mn-ea"/>
              </a:rPr>
              <a:t>6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59" name="Rectangle 101">
            <a:extLst>
              <a:ext uri="{FF2B5EF4-FFF2-40B4-BE49-F238E27FC236}">
                <a16:creationId xmlns:a16="http://schemas.microsoft.com/office/drawing/2014/main" id="{06423E4F-9F3D-4C1F-9DE3-70DF16AB4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0499" y="1883612"/>
            <a:ext cx="854075" cy="543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V</a:t>
            </a:r>
            <a:r>
              <a:rPr lang="en-US" altLang="zh-CN" sz="1600" baseline="-25000" dirty="0">
                <a:solidFill>
                  <a:srgbClr val="FF0000"/>
                </a:solidFill>
                <a:latin typeface="+mn-ea"/>
              </a:rPr>
              <a:t>DD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(5V)</a:t>
            </a:r>
          </a:p>
        </p:txBody>
      </p:sp>
      <p:sp>
        <p:nvSpPr>
          <p:cNvPr id="260" name="Rectangle 102">
            <a:extLst>
              <a:ext uri="{FF2B5EF4-FFF2-40B4-BE49-F238E27FC236}">
                <a16:creationId xmlns:a16="http://schemas.microsoft.com/office/drawing/2014/main" id="{7139D699-564F-4421-9554-921904E46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0499" y="6019131"/>
            <a:ext cx="404562" cy="269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00FF"/>
                </a:solidFill>
                <a:latin typeface="+mn-ea"/>
              </a:rPr>
              <a:t>Y</a:t>
            </a:r>
          </a:p>
        </p:txBody>
      </p:sp>
      <p:sp>
        <p:nvSpPr>
          <p:cNvPr id="261" name="Rectangle 103">
            <a:extLst>
              <a:ext uri="{FF2B5EF4-FFF2-40B4-BE49-F238E27FC236}">
                <a16:creationId xmlns:a16="http://schemas.microsoft.com/office/drawing/2014/main" id="{5C003951-6E7F-411E-925C-AF61D1BFA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" y="1883611"/>
            <a:ext cx="1438442" cy="269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00FF"/>
                </a:solidFill>
                <a:latin typeface="+mn-ea"/>
              </a:rPr>
              <a:t>X</a:t>
            </a:r>
            <a:r>
              <a:rPr lang="zh-CN" altLang="en-US" sz="1600">
                <a:solidFill>
                  <a:srgbClr val="0000FF"/>
                </a:solidFill>
                <a:latin typeface="+mn-ea"/>
              </a:rPr>
              <a:t>地址译码线</a:t>
            </a:r>
          </a:p>
        </p:txBody>
      </p:sp>
      <p:sp>
        <p:nvSpPr>
          <p:cNvPr id="262" name="Rectangle 104">
            <a:extLst>
              <a:ext uri="{FF2B5EF4-FFF2-40B4-BE49-F238E27FC236}">
                <a16:creationId xmlns:a16="http://schemas.microsoft.com/office/drawing/2014/main" id="{B99C8982-9A76-49D5-9E15-6BCE88DD8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203" y="6019131"/>
            <a:ext cx="404562" cy="269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rgbClr val="0000FF"/>
                </a:solidFill>
                <a:latin typeface="+mn-ea"/>
              </a:rPr>
              <a:t>I/O</a:t>
            </a:r>
          </a:p>
        </p:txBody>
      </p:sp>
      <p:sp>
        <p:nvSpPr>
          <p:cNvPr id="263" name="Rectangle 125">
            <a:extLst>
              <a:ext uri="{FF2B5EF4-FFF2-40B4-BE49-F238E27FC236}">
                <a16:creationId xmlns:a16="http://schemas.microsoft.com/office/drawing/2014/main" id="{20CBB6C0-D1C5-4D74-84C9-AD22F120D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1765" y="3322053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A</a:t>
            </a:r>
          </a:p>
        </p:txBody>
      </p:sp>
      <p:sp>
        <p:nvSpPr>
          <p:cNvPr id="264" name="Rectangle 126">
            <a:extLst>
              <a:ext uri="{FF2B5EF4-FFF2-40B4-BE49-F238E27FC236}">
                <a16:creationId xmlns:a16="http://schemas.microsoft.com/office/drawing/2014/main" id="{48137B86-2842-435C-8A2D-0C6207632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526" y="3322053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B</a:t>
            </a:r>
          </a:p>
        </p:txBody>
      </p:sp>
      <p:sp>
        <p:nvSpPr>
          <p:cNvPr id="265" name="Rectangle 127">
            <a:extLst>
              <a:ext uri="{FF2B5EF4-FFF2-40B4-BE49-F238E27FC236}">
                <a16:creationId xmlns:a16="http://schemas.microsoft.com/office/drawing/2014/main" id="{A6F95D3F-059C-40A8-AA54-0C9EDFE11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155" y="4760495"/>
            <a:ext cx="269708" cy="3596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latin typeface="+mn-ea"/>
              </a:rPr>
              <a:t>D</a:t>
            </a:r>
          </a:p>
        </p:txBody>
      </p:sp>
      <p:sp>
        <p:nvSpPr>
          <p:cNvPr id="266" name="Line 128">
            <a:extLst>
              <a:ext uri="{FF2B5EF4-FFF2-40B4-BE49-F238E27FC236}">
                <a16:creationId xmlns:a16="http://schemas.microsoft.com/office/drawing/2014/main" id="{29078FC2-3201-46E2-AFF7-77D5154790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2739" y="3697705"/>
            <a:ext cx="988929" cy="0"/>
          </a:xfrm>
          <a:prstGeom prst="line">
            <a:avLst/>
          </a:prstGeom>
          <a:noFill/>
          <a:ln w="76200">
            <a:solidFill>
              <a:srgbClr val="0000FF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267" name="Line 129">
            <a:extLst>
              <a:ext uri="{FF2B5EF4-FFF2-40B4-BE49-F238E27FC236}">
                <a16:creationId xmlns:a16="http://schemas.microsoft.com/office/drawing/2014/main" id="{A2F48902-B488-4081-9F85-CBB8D3F464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8914" y="3669130"/>
            <a:ext cx="0" cy="2610184"/>
          </a:xfrm>
          <a:prstGeom prst="line">
            <a:avLst/>
          </a:prstGeom>
          <a:noFill/>
          <a:ln w="76200">
            <a:solidFill>
              <a:srgbClr val="0000FF"/>
            </a:solidFill>
            <a:prstDash val="sysDot"/>
            <a:round/>
            <a:headEnd/>
            <a:tailEnd type="none" w="med" len="med"/>
          </a:ln>
        </p:spPr>
        <p:txBody>
          <a:bodyPr wrap="none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268" name="Line 130">
            <a:extLst>
              <a:ext uri="{FF2B5EF4-FFF2-40B4-BE49-F238E27FC236}">
                <a16:creationId xmlns:a16="http://schemas.microsoft.com/office/drawing/2014/main" id="{40913FB5-BD6F-4E54-A7D3-0ED656610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8015" y="1793708"/>
            <a:ext cx="386581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69" name="Line 131">
            <a:extLst>
              <a:ext uri="{FF2B5EF4-FFF2-40B4-BE49-F238E27FC236}">
                <a16:creationId xmlns:a16="http://schemas.microsoft.com/office/drawing/2014/main" id="{2F06091C-007D-4788-A003-91F4AB391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1960" y="1793708"/>
            <a:ext cx="0" cy="107883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0" name="Line 132">
            <a:extLst>
              <a:ext uri="{FF2B5EF4-FFF2-40B4-BE49-F238E27FC236}">
                <a16:creationId xmlns:a16="http://schemas.microsoft.com/office/drawing/2014/main" id="{5A74D2A6-D23B-483E-80CC-DFCCCB1CF6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9136" y="1793708"/>
            <a:ext cx="0" cy="107883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71" name="Group 133">
            <a:extLst>
              <a:ext uri="{FF2B5EF4-FFF2-40B4-BE49-F238E27FC236}">
                <a16:creationId xmlns:a16="http://schemas.microsoft.com/office/drawing/2014/main" id="{372D75BD-43B2-4B1F-8960-F26001A22C6F}"/>
              </a:ext>
            </a:extLst>
          </p:cNvPr>
          <p:cNvGrpSpPr>
            <a:grpSpLocks/>
          </p:cNvGrpSpPr>
          <p:nvPr/>
        </p:nvGrpSpPr>
        <p:grpSpPr bwMode="auto">
          <a:xfrm>
            <a:off x="1762252" y="3322053"/>
            <a:ext cx="179805" cy="2157663"/>
            <a:chOff x="672" y="1968"/>
            <a:chExt cx="96" cy="1152"/>
          </a:xfrm>
        </p:grpSpPr>
        <p:sp>
          <p:nvSpPr>
            <p:cNvPr id="272" name="Line 134">
              <a:extLst>
                <a:ext uri="{FF2B5EF4-FFF2-40B4-BE49-F238E27FC236}">
                  <a16:creationId xmlns:a16="http://schemas.microsoft.com/office/drawing/2014/main" id="{AE69B405-65DF-4EB9-A8A6-B985A05324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1968"/>
              <a:ext cx="0" cy="1152"/>
            </a:xfrm>
            <a:prstGeom prst="line">
              <a:avLst/>
            </a:prstGeom>
            <a:noFill/>
            <a:ln w="38100" cap="sq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3" name="Line 135">
              <a:extLst>
                <a:ext uri="{FF2B5EF4-FFF2-40B4-BE49-F238E27FC236}">
                  <a16:creationId xmlns:a16="http://schemas.microsoft.com/office/drawing/2014/main" id="{2CCFA94E-9790-4E7A-A492-5840A3E69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1968"/>
              <a:ext cx="96" cy="0"/>
            </a:xfrm>
            <a:prstGeom prst="line">
              <a:avLst/>
            </a:prstGeom>
            <a:noFill/>
            <a:ln w="38100" cap="sq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74" name="Group 136">
            <a:extLst>
              <a:ext uri="{FF2B5EF4-FFF2-40B4-BE49-F238E27FC236}">
                <a16:creationId xmlns:a16="http://schemas.microsoft.com/office/drawing/2014/main" id="{69AD01FD-399A-44B3-A260-66B7DB2D365A}"/>
              </a:ext>
            </a:extLst>
          </p:cNvPr>
          <p:cNvGrpSpPr>
            <a:grpSpLocks/>
          </p:cNvGrpSpPr>
          <p:nvPr/>
        </p:nvGrpSpPr>
        <p:grpSpPr bwMode="auto">
          <a:xfrm>
            <a:off x="4729039" y="3322053"/>
            <a:ext cx="179805" cy="2157663"/>
            <a:chOff x="2256" y="1968"/>
            <a:chExt cx="96" cy="1152"/>
          </a:xfrm>
        </p:grpSpPr>
        <p:sp>
          <p:nvSpPr>
            <p:cNvPr id="275" name="Line 137">
              <a:extLst>
                <a:ext uri="{FF2B5EF4-FFF2-40B4-BE49-F238E27FC236}">
                  <a16:creationId xmlns:a16="http://schemas.microsoft.com/office/drawing/2014/main" id="{0A4601FF-8D32-4B42-B18F-565F18CB8F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1968"/>
              <a:ext cx="0" cy="1152"/>
            </a:xfrm>
            <a:prstGeom prst="line">
              <a:avLst/>
            </a:prstGeom>
            <a:noFill/>
            <a:ln w="38100" cap="sq">
              <a:solidFill>
                <a:srgbClr val="D6009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6" name="Line 138">
              <a:extLst>
                <a:ext uri="{FF2B5EF4-FFF2-40B4-BE49-F238E27FC236}">
                  <a16:creationId xmlns:a16="http://schemas.microsoft.com/office/drawing/2014/main" id="{91E43808-7FEF-4836-BDFA-B1017A9EF3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1968"/>
              <a:ext cx="96" cy="0"/>
            </a:xfrm>
            <a:prstGeom prst="line">
              <a:avLst/>
            </a:prstGeom>
            <a:noFill/>
            <a:ln w="38100" cap="sq">
              <a:solidFill>
                <a:srgbClr val="D60093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77" name="Line 139">
            <a:extLst>
              <a:ext uri="{FF2B5EF4-FFF2-40B4-BE49-F238E27FC236}">
                <a16:creationId xmlns:a16="http://schemas.microsoft.com/office/drawing/2014/main" id="{42C31FFE-4914-4416-8DA2-892B156FB4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0597" y="5569618"/>
            <a:ext cx="0" cy="71922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78" name="Line 140">
            <a:extLst>
              <a:ext uri="{FF2B5EF4-FFF2-40B4-BE49-F238E27FC236}">
                <a16:creationId xmlns:a16="http://schemas.microsoft.com/office/drawing/2014/main" id="{FACC4AA1-2D66-4EFD-B471-FD992FBDC2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765" y="5569618"/>
            <a:ext cx="224756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79" name="Group 141">
            <a:extLst>
              <a:ext uri="{FF2B5EF4-FFF2-40B4-BE49-F238E27FC236}">
                <a16:creationId xmlns:a16="http://schemas.microsoft.com/office/drawing/2014/main" id="{13279D96-0028-4DEC-A992-D24550C9D1FE}"/>
              </a:ext>
            </a:extLst>
          </p:cNvPr>
          <p:cNvGrpSpPr>
            <a:grpSpLocks/>
          </p:cNvGrpSpPr>
          <p:nvPr/>
        </p:nvGrpSpPr>
        <p:grpSpPr bwMode="auto">
          <a:xfrm>
            <a:off x="1754398" y="5662695"/>
            <a:ext cx="3146592" cy="629318"/>
            <a:chOff x="672" y="3216"/>
            <a:chExt cx="1680" cy="336"/>
          </a:xfrm>
        </p:grpSpPr>
        <p:sp>
          <p:nvSpPr>
            <p:cNvPr id="280" name="Line 142">
              <a:extLst>
                <a:ext uri="{FF2B5EF4-FFF2-40B4-BE49-F238E27FC236}">
                  <a16:creationId xmlns:a16="http://schemas.microsoft.com/office/drawing/2014/main" id="{EB808FDB-E0D6-4E53-A04E-6ADD3438E2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216"/>
              <a:ext cx="0" cy="336"/>
            </a:xfrm>
            <a:prstGeom prst="line">
              <a:avLst/>
            </a:prstGeom>
            <a:noFill/>
            <a:ln w="38100" cap="sq">
              <a:solidFill>
                <a:srgbClr val="0000FF"/>
              </a:solidFill>
              <a:miter lim="800000"/>
              <a:headEnd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81" name="Line 143">
              <a:extLst>
                <a:ext uri="{FF2B5EF4-FFF2-40B4-BE49-F238E27FC236}">
                  <a16:creationId xmlns:a16="http://schemas.microsoft.com/office/drawing/2014/main" id="{F6B2C39F-87EC-4ECD-9769-1D8017D22A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216"/>
              <a:ext cx="0" cy="336"/>
            </a:xfrm>
            <a:prstGeom prst="line">
              <a:avLst/>
            </a:prstGeom>
            <a:noFill/>
            <a:ln w="38100" cap="sq">
              <a:solidFill>
                <a:srgbClr val="D60093"/>
              </a:solidFill>
              <a:miter lim="800000"/>
              <a:headEnd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82" name="Group 144">
            <a:extLst>
              <a:ext uri="{FF2B5EF4-FFF2-40B4-BE49-F238E27FC236}">
                <a16:creationId xmlns:a16="http://schemas.microsoft.com/office/drawing/2014/main" id="{C60846DC-26BC-4B68-83A3-308FEC5CC5BE}"/>
              </a:ext>
            </a:extLst>
          </p:cNvPr>
          <p:cNvGrpSpPr>
            <a:grpSpLocks/>
          </p:cNvGrpSpPr>
          <p:nvPr/>
        </p:nvGrpSpPr>
        <p:grpSpPr bwMode="auto">
          <a:xfrm>
            <a:off x="4639136" y="4760495"/>
            <a:ext cx="269708" cy="359611"/>
            <a:chOff x="5040" y="2688"/>
            <a:chExt cx="144" cy="192"/>
          </a:xfrm>
        </p:grpSpPr>
        <p:sp>
          <p:nvSpPr>
            <p:cNvPr id="283" name="Rectangle 145">
              <a:extLst>
                <a:ext uri="{FF2B5EF4-FFF2-40B4-BE49-F238E27FC236}">
                  <a16:creationId xmlns:a16="http://schemas.microsoft.com/office/drawing/2014/main" id="{376CE305-3C05-4E09-8454-84BCEADCC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latin typeface="+mn-ea"/>
                </a:rPr>
                <a:t>D</a:t>
              </a:r>
            </a:p>
          </p:txBody>
        </p:sp>
        <p:sp>
          <p:nvSpPr>
            <p:cNvPr id="284" name="Line 146">
              <a:extLst>
                <a:ext uri="{FF2B5EF4-FFF2-40B4-BE49-F238E27FC236}">
                  <a16:creationId xmlns:a16="http://schemas.microsoft.com/office/drawing/2014/main" id="{C29646D6-C8A8-49DA-838A-05D9F1C9E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85" name="Group 147">
            <a:extLst>
              <a:ext uri="{FF2B5EF4-FFF2-40B4-BE49-F238E27FC236}">
                <a16:creationId xmlns:a16="http://schemas.microsoft.com/office/drawing/2014/main" id="{8AD21A2B-2A21-4293-B973-2D457676E9E0}"/>
              </a:ext>
            </a:extLst>
          </p:cNvPr>
          <p:cNvGrpSpPr>
            <a:grpSpLocks/>
          </p:cNvGrpSpPr>
          <p:nvPr/>
        </p:nvGrpSpPr>
        <p:grpSpPr bwMode="auto">
          <a:xfrm>
            <a:off x="4501609" y="6019131"/>
            <a:ext cx="449513" cy="359611"/>
            <a:chOff x="5040" y="2688"/>
            <a:chExt cx="144" cy="192"/>
          </a:xfrm>
        </p:grpSpPr>
        <p:sp>
          <p:nvSpPr>
            <p:cNvPr id="286" name="Rectangle 148">
              <a:extLst>
                <a:ext uri="{FF2B5EF4-FFF2-40B4-BE49-F238E27FC236}">
                  <a16:creationId xmlns:a16="http://schemas.microsoft.com/office/drawing/2014/main" id="{869D8897-C523-4197-BF43-04F92D989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 dirty="0">
                  <a:solidFill>
                    <a:srgbClr val="D60093"/>
                  </a:solidFill>
                  <a:latin typeface="+mn-ea"/>
                </a:rPr>
                <a:t>I/O</a:t>
              </a:r>
            </a:p>
          </p:txBody>
        </p:sp>
        <p:sp>
          <p:nvSpPr>
            <p:cNvPr id="287" name="Line 149">
              <a:extLst>
                <a:ext uri="{FF2B5EF4-FFF2-40B4-BE49-F238E27FC236}">
                  <a16:creationId xmlns:a16="http://schemas.microsoft.com/office/drawing/2014/main" id="{C185CFED-4852-43CB-B44A-999285DB4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88" name="Group 50">
            <a:extLst>
              <a:ext uri="{FF2B5EF4-FFF2-40B4-BE49-F238E27FC236}">
                <a16:creationId xmlns:a16="http://schemas.microsoft.com/office/drawing/2014/main" id="{7653138A-EED2-4DB5-837E-4A54DB7EC581}"/>
              </a:ext>
            </a:extLst>
          </p:cNvPr>
          <p:cNvGrpSpPr>
            <a:grpSpLocks/>
          </p:cNvGrpSpPr>
          <p:nvPr/>
        </p:nvGrpSpPr>
        <p:grpSpPr bwMode="auto">
          <a:xfrm>
            <a:off x="1850281" y="2828529"/>
            <a:ext cx="2970533" cy="496338"/>
            <a:chOff x="720" y="1703"/>
            <a:chExt cx="1586" cy="265"/>
          </a:xfrm>
        </p:grpSpPr>
        <p:grpSp>
          <p:nvGrpSpPr>
            <p:cNvPr id="289" name="Group 51">
              <a:extLst>
                <a:ext uri="{FF2B5EF4-FFF2-40B4-BE49-F238E27FC236}">
                  <a16:creationId xmlns:a16="http://schemas.microsoft.com/office/drawing/2014/main" id="{5426BFFE-6250-4042-9C8D-8B7EFACEEDA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 flipV="1">
              <a:off x="695" y="1751"/>
              <a:ext cx="242" cy="192"/>
              <a:chOff x="3360" y="2544"/>
              <a:chExt cx="242" cy="192"/>
            </a:xfrm>
          </p:grpSpPr>
          <p:sp>
            <p:nvSpPr>
              <p:cNvPr id="296" name="Line 52">
                <a:extLst>
                  <a:ext uri="{FF2B5EF4-FFF2-40B4-BE49-F238E27FC236}">
                    <a16:creationId xmlns:a16="http://schemas.microsoft.com/office/drawing/2014/main" id="{E9399504-0069-4366-A9BD-75D7C92B290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7" name="Line 53">
                <a:extLst>
                  <a:ext uri="{FF2B5EF4-FFF2-40B4-BE49-F238E27FC236}">
                    <a16:creationId xmlns:a16="http://schemas.microsoft.com/office/drawing/2014/main" id="{39F77F34-D18D-47CF-B2D4-D2AE23675C9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8" name="Line 54">
                <a:extLst>
                  <a:ext uri="{FF2B5EF4-FFF2-40B4-BE49-F238E27FC236}">
                    <a16:creationId xmlns:a16="http://schemas.microsoft.com/office/drawing/2014/main" id="{3734E9C6-2621-4DA7-906D-5BEB972C3AA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9" name="Line 55">
                <a:extLst>
                  <a:ext uri="{FF2B5EF4-FFF2-40B4-BE49-F238E27FC236}">
                    <a16:creationId xmlns:a16="http://schemas.microsoft.com/office/drawing/2014/main" id="{7A1717AC-05B2-4426-9263-011B4E6FC6A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00" name="Line 56">
                <a:extLst>
                  <a:ext uri="{FF2B5EF4-FFF2-40B4-BE49-F238E27FC236}">
                    <a16:creationId xmlns:a16="http://schemas.microsoft.com/office/drawing/2014/main" id="{6F688E67-E55C-4F17-BA05-5B7DD278002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641"/>
                <a:ext cx="9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90" name="Group 57">
              <a:extLst>
                <a:ext uri="{FF2B5EF4-FFF2-40B4-BE49-F238E27FC236}">
                  <a16:creationId xmlns:a16="http://schemas.microsoft.com/office/drawing/2014/main" id="{D6AEA20D-9E52-4682-A911-1DB1D84A2D2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 flipV="1">
              <a:off x="2073" y="1736"/>
              <a:ext cx="265" cy="200"/>
              <a:chOff x="3360" y="2543"/>
              <a:chExt cx="265" cy="200"/>
            </a:xfrm>
          </p:grpSpPr>
          <p:sp>
            <p:nvSpPr>
              <p:cNvPr id="291" name="Line 58">
                <a:extLst>
                  <a:ext uri="{FF2B5EF4-FFF2-40B4-BE49-F238E27FC236}">
                    <a16:creationId xmlns:a16="http://schemas.microsoft.com/office/drawing/2014/main" id="{9D4DE951-7F99-4A7D-8738-3A04433653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3"/>
                <a:ext cx="0" cy="20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2" name="Line 59">
                <a:extLst>
                  <a:ext uri="{FF2B5EF4-FFF2-40B4-BE49-F238E27FC236}">
                    <a16:creationId xmlns:a16="http://schemas.microsoft.com/office/drawing/2014/main" id="{C85131FF-0EAC-486C-8711-1504CF1BBC1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7" y="2589"/>
                <a:ext cx="0" cy="9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3" name="Line 60">
                <a:extLst>
                  <a:ext uri="{FF2B5EF4-FFF2-40B4-BE49-F238E27FC236}">
                    <a16:creationId xmlns:a16="http://schemas.microsoft.com/office/drawing/2014/main" id="{4F6F58EE-8815-4936-ADC8-2531FBBBDD5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4" name="Line 61">
                <a:extLst>
                  <a:ext uri="{FF2B5EF4-FFF2-40B4-BE49-F238E27FC236}">
                    <a16:creationId xmlns:a16="http://schemas.microsoft.com/office/drawing/2014/main" id="{C0026C39-7128-42B8-AC33-D971479E72A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5" name="Line 62">
                <a:extLst>
                  <a:ext uri="{FF2B5EF4-FFF2-40B4-BE49-F238E27FC236}">
                    <a16:creationId xmlns:a16="http://schemas.microsoft.com/office/drawing/2014/main" id="{20F8FE5E-A2FC-490E-B2A7-E454E484FC3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5" y="2638"/>
                <a:ext cx="12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01" name="Group 77">
            <a:extLst>
              <a:ext uri="{FF2B5EF4-FFF2-40B4-BE49-F238E27FC236}">
                <a16:creationId xmlns:a16="http://schemas.microsoft.com/office/drawing/2014/main" id="{F0141122-78F3-4360-BF14-6EB2B4A6B3A7}"/>
              </a:ext>
            </a:extLst>
          </p:cNvPr>
          <p:cNvGrpSpPr>
            <a:grpSpLocks/>
          </p:cNvGrpSpPr>
          <p:nvPr/>
        </p:nvGrpSpPr>
        <p:grpSpPr bwMode="auto">
          <a:xfrm>
            <a:off x="1762252" y="5389241"/>
            <a:ext cx="3146592" cy="359611"/>
            <a:chOff x="672" y="3072"/>
            <a:chExt cx="1680" cy="192"/>
          </a:xfrm>
        </p:grpSpPr>
        <p:grpSp>
          <p:nvGrpSpPr>
            <p:cNvPr id="302" name="Group 78">
              <a:extLst>
                <a:ext uri="{FF2B5EF4-FFF2-40B4-BE49-F238E27FC236}">
                  <a16:creationId xmlns:a16="http://schemas.microsoft.com/office/drawing/2014/main" id="{92C0860A-1B15-4E4B-A411-F401B6DEF2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72" y="3072"/>
              <a:ext cx="240" cy="192"/>
              <a:chOff x="3360" y="2544"/>
              <a:chExt cx="240" cy="192"/>
            </a:xfrm>
          </p:grpSpPr>
          <p:sp>
            <p:nvSpPr>
              <p:cNvPr id="309" name="Line 79">
                <a:extLst>
                  <a:ext uri="{FF2B5EF4-FFF2-40B4-BE49-F238E27FC236}">
                    <a16:creationId xmlns:a16="http://schemas.microsoft.com/office/drawing/2014/main" id="{353B9814-6BD6-4649-A0A9-7580B3FA81D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10" name="Line 80">
                <a:extLst>
                  <a:ext uri="{FF2B5EF4-FFF2-40B4-BE49-F238E27FC236}">
                    <a16:creationId xmlns:a16="http://schemas.microsoft.com/office/drawing/2014/main" id="{D67F3B17-D355-47C5-A14D-BE661ACE0BF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11" name="Line 81">
                <a:extLst>
                  <a:ext uri="{FF2B5EF4-FFF2-40B4-BE49-F238E27FC236}">
                    <a16:creationId xmlns:a16="http://schemas.microsoft.com/office/drawing/2014/main" id="{207F5540-7251-4965-B5D2-4A9D3D8A3E5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12" name="Line 82">
                <a:extLst>
                  <a:ext uri="{FF2B5EF4-FFF2-40B4-BE49-F238E27FC236}">
                    <a16:creationId xmlns:a16="http://schemas.microsoft.com/office/drawing/2014/main" id="{DB189DAD-387C-4F0F-907A-C385648D1FB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13" name="Line 83">
                <a:extLst>
                  <a:ext uri="{FF2B5EF4-FFF2-40B4-BE49-F238E27FC236}">
                    <a16:creationId xmlns:a16="http://schemas.microsoft.com/office/drawing/2014/main" id="{01BAB836-CCA0-46E8-AC47-CF0ED84FB58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03" name="Group 84">
              <a:extLst>
                <a:ext uri="{FF2B5EF4-FFF2-40B4-BE49-F238E27FC236}">
                  <a16:creationId xmlns:a16="http://schemas.microsoft.com/office/drawing/2014/main" id="{DF55D1CE-D545-459B-A933-EBCBA0CF3C0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12" y="3072"/>
              <a:ext cx="240" cy="192"/>
              <a:chOff x="4032" y="2544"/>
              <a:chExt cx="240" cy="192"/>
            </a:xfrm>
          </p:grpSpPr>
          <p:sp>
            <p:nvSpPr>
              <p:cNvPr id="304" name="Line 85">
                <a:extLst>
                  <a:ext uri="{FF2B5EF4-FFF2-40B4-BE49-F238E27FC236}">
                    <a16:creationId xmlns:a16="http://schemas.microsoft.com/office/drawing/2014/main" id="{C78ECBE1-2271-4AEA-A4FA-8E4F5CAE4ED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05" name="Line 86">
                <a:extLst>
                  <a:ext uri="{FF2B5EF4-FFF2-40B4-BE49-F238E27FC236}">
                    <a16:creationId xmlns:a16="http://schemas.microsoft.com/office/drawing/2014/main" id="{DB7573CE-4C62-4164-8BFB-9E87AF7F0B8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06" name="Line 87">
                <a:extLst>
                  <a:ext uri="{FF2B5EF4-FFF2-40B4-BE49-F238E27FC236}">
                    <a16:creationId xmlns:a16="http://schemas.microsoft.com/office/drawing/2014/main" id="{F7C1BBB6-CEB1-466D-9052-B741EF3D46D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07" name="Line 88">
                <a:extLst>
                  <a:ext uri="{FF2B5EF4-FFF2-40B4-BE49-F238E27FC236}">
                    <a16:creationId xmlns:a16="http://schemas.microsoft.com/office/drawing/2014/main" id="{021F1956-A62A-4788-AF4B-59C5884E70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08" name="Line 89">
                <a:extLst>
                  <a:ext uri="{FF2B5EF4-FFF2-40B4-BE49-F238E27FC236}">
                    <a16:creationId xmlns:a16="http://schemas.microsoft.com/office/drawing/2014/main" id="{E1533288-C688-4496-AD26-6233889F51C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14" name="组合 313">
            <a:extLst>
              <a:ext uri="{FF2B5EF4-FFF2-40B4-BE49-F238E27FC236}">
                <a16:creationId xmlns:a16="http://schemas.microsoft.com/office/drawing/2014/main" id="{61B876D7-0B20-4786-8026-6CF66D679885}"/>
              </a:ext>
            </a:extLst>
          </p:cNvPr>
          <p:cNvGrpSpPr/>
          <p:nvPr/>
        </p:nvGrpSpPr>
        <p:grpSpPr>
          <a:xfrm>
            <a:off x="2116980" y="3324861"/>
            <a:ext cx="1621255" cy="449513"/>
            <a:chOff x="2786778" y="3096261"/>
            <a:chExt cx="1621255" cy="449513"/>
          </a:xfrm>
        </p:grpSpPr>
        <p:sp>
          <p:nvSpPr>
            <p:cNvPr id="315" name="Line 18">
              <a:extLst>
                <a:ext uri="{FF2B5EF4-FFF2-40B4-BE49-F238E27FC236}">
                  <a16:creationId xmlns:a16="http://schemas.microsoft.com/office/drawing/2014/main" id="{7F813CD9-8D9C-49D1-BCF8-1151737D0A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149396" y="3096261"/>
              <a:ext cx="53941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6" name="Line 43">
              <a:extLst>
                <a:ext uri="{FF2B5EF4-FFF2-40B4-BE49-F238E27FC236}">
                  <a16:creationId xmlns:a16="http://schemas.microsoft.com/office/drawing/2014/main" id="{85B74136-8527-4583-B581-1F46158A2C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88812" y="3096261"/>
              <a:ext cx="719221" cy="44951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7" name="Line 48">
              <a:extLst>
                <a:ext uri="{FF2B5EF4-FFF2-40B4-BE49-F238E27FC236}">
                  <a16:creationId xmlns:a16="http://schemas.microsoft.com/office/drawing/2014/main" id="{95B4B73D-969A-4DCF-B325-395CB59C494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786778" y="3096261"/>
              <a:ext cx="359611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318" name="组合 317">
            <a:extLst>
              <a:ext uri="{FF2B5EF4-FFF2-40B4-BE49-F238E27FC236}">
                <a16:creationId xmlns:a16="http://schemas.microsoft.com/office/drawing/2014/main" id="{3A6F7756-E2F2-44D5-B752-6E97C8268679}"/>
              </a:ext>
            </a:extLst>
          </p:cNvPr>
          <p:cNvGrpSpPr/>
          <p:nvPr/>
        </p:nvGrpSpPr>
        <p:grpSpPr>
          <a:xfrm>
            <a:off x="2929111" y="3324861"/>
            <a:ext cx="1618248" cy="449513"/>
            <a:chOff x="3598909" y="3096261"/>
            <a:chExt cx="1618248" cy="449513"/>
          </a:xfrm>
        </p:grpSpPr>
        <p:sp>
          <p:nvSpPr>
            <p:cNvPr id="319" name="Line 41">
              <a:extLst>
                <a:ext uri="{FF2B5EF4-FFF2-40B4-BE49-F238E27FC236}">
                  <a16:creationId xmlns:a16="http://schemas.microsoft.com/office/drawing/2014/main" id="{54D85222-8ECA-4326-92DA-194C32AA34C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18130" y="3096261"/>
              <a:ext cx="539416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0" name="Line 42">
              <a:extLst>
                <a:ext uri="{FF2B5EF4-FFF2-40B4-BE49-F238E27FC236}">
                  <a16:creationId xmlns:a16="http://schemas.microsoft.com/office/drawing/2014/main" id="{686F8449-EEE6-41C0-9196-250C009A5CD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598909" y="3096261"/>
              <a:ext cx="719221" cy="449513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1" name="Line 49">
              <a:extLst>
                <a:ext uri="{FF2B5EF4-FFF2-40B4-BE49-F238E27FC236}">
                  <a16:creationId xmlns:a16="http://schemas.microsoft.com/office/drawing/2014/main" id="{C7D5464F-C000-45F0-94CC-8818C96E67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857546" y="3096261"/>
              <a:ext cx="359611" cy="0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22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7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2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0" grpId="0" animBg="1"/>
      <p:bldP spid="277" grpId="0" animBg="1"/>
      <p:bldP spid="27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REMARK" val="16K个单元,SDRAM地址线不复用,214=16K所以地址线有14条,数据线有32条,共有46条,答案B。"/>
  <p:tag name="PROBLEMSCORE" val="25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25.0"/>
  <p:tag name="PROBLEMREMARK" val="共有64KB容量,按字(16位)寻址,每个地址存2个字节,所以共有32K个存储单元。答案是C,注意B是存储容量而不是寻址范围。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REMARK" val="由题目可知,采用的是双译码(否则就不需要列译码线了),n位地址输入,共输入n条地址线,行列译码输入各有n/2条,各自译码输出各有2n/2条,共有2*2n/2根译码输出线。16K=214,所以n=14,2*2n/2=28 ,选C。"/>
  <p:tag name="PROBLEMSCORE" val="25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HASREMARK" val="True"/>
  <p:tag name="PROBLEMSCORE" val="25.0"/>
  <p:tag name="RAINPROBLEMTYPE" val="MultipleChoiceMA"/>
  <p:tag name="RAINPROBLEM" val="MultipleChoiceMA"/>
  <p:tag name="PROBLEMSCORE_HALF" val="0.0"/>
  <p:tag name="PROBLEMREMARK" val="ABD都错，AB工作管两个不能同时导通。&#10;D错,其余地址线不能悬空,必须接地或接片选信号。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Wrong"/>
  <p:tag name="RAINPROBLEMTYPE" val="MultipleChoiceM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BULLET" val="Correct"/>
  <p:tag name="RAINPROBLEMTYPE" val="MultipleChoiceM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11867</TotalTime>
  <Words>2568</Words>
  <Application>Microsoft Office PowerPoint</Application>
  <PresentationFormat>宽屏</PresentationFormat>
  <Paragraphs>684</Paragraphs>
  <Slides>30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30</vt:i4>
      </vt:variant>
    </vt:vector>
  </HeadingPairs>
  <TitlesOfParts>
    <vt:vector size="53" baseType="lpstr">
      <vt:lpstr>Wingdings</vt:lpstr>
      <vt:lpstr>微软雅黑</vt:lpstr>
      <vt:lpstr>Verdana</vt:lpstr>
      <vt:lpstr>华文楷体</vt:lpstr>
      <vt:lpstr>微软雅黑</vt:lpstr>
      <vt:lpstr>黑体</vt:lpstr>
      <vt:lpstr>Times New Roman</vt:lpstr>
      <vt:lpstr>Segoe UI</vt:lpstr>
      <vt:lpstr>Arial</vt:lpstr>
      <vt:lpstr>宋体</vt:lpstr>
      <vt:lpstr>等线</vt:lpstr>
      <vt:lpstr>Tahoma</vt:lpstr>
      <vt:lpstr>义启小楷书</vt:lpstr>
      <vt:lpstr>华文行楷</vt:lpstr>
      <vt:lpstr>Algerian</vt:lpstr>
      <vt:lpstr>Courier New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PowerPoint 演示文稿</vt:lpstr>
      <vt:lpstr>本章主要内容</vt:lpstr>
      <vt:lpstr>4.2半导体存储器</vt:lpstr>
      <vt:lpstr>RAM半导体存储器如何存储数据？</vt:lpstr>
      <vt:lpstr>MOS管的特性</vt:lpstr>
      <vt:lpstr>MOS管等效开关电路</vt:lpstr>
      <vt:lpstr>4.2.1 静态MOS存储器（SRAM）</vt:lpstr>
      <vt:lpstr>4.2.1 静态MOS存储器（SRAM）</vt:lpstr>
      <vt:lpstr>4.2.1 静态MOS存储器（SRAM）</vt:lpstr>
      <vt:lpstr>4.2.1 静态MOS存储器（SRAM）</vt:lpstr>
      <vt:lpstr>4.2.1 静态MOS存储器（SRAM）</vt:lpstr>
      <vt:lpstr>4.2.1 静态MOS存储器（SRAM）</vt:lpstr>
      <vt:lpstr>64x64 存储矩阵</vt:lpstr>
      <vt:lpstr>一次读出一行</vt:lpstr>
      <vt:lpstr>4k*4位存储体</vt:lpstr>
      <vt:lpstr>地址译码器</vt:lpstr>
      <vt:lpstr>Logisim中的译码器</vt:lpstr>
      <vt:lpstr>Logisim中的多路选择器</vt:lpstr>
      <vt:lpstr>Logisim中的解复用器</vt:lpstr>
      <vt:lpstr>4.2.1 静态MOS存储器（SRAM）</vt:lpstr>
      <vt:lpstr>4.2.1 静态MOS存储器（SRAM）</vt:lpstr>
      <vt:lpstr>4.2.1 静态MOS存储器（SRAM）</vt:lpstr>
      <vt:lpstr>4.2.1 静态MOS存储器（SRAM）</vt:lpstr>
      <vt:lpstr>4.2.1 静态MOS存储器（SRAM）</vt:lpstr>
      <vt:lpstr>PowerPoint 演示文稿</vt:lpstr>
      <vt:lpstr>PowerPoint 演示文稿</vt:lpstr>
      <vt:lpstr>PowerPoint 演示文稿</vt:lpstr>
      <vt:lpstr>PowerPoint 演示文稿</vt:lpstr>
      <vt:lpstr>本小节重点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2032</cp:revision>
  <cp:lastPrinted>2019-09-24T12:30:12Z</cp:lastPrinted>
  <dcterms:created xsi:type="dcterms:W3CDTF">2018-05-09T10:41:00Z</dcterms:created>
  <dcterms:modified xsi:type="dcterms:W3CDTF">2021-04-13T02:04:37Z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